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52"/>
  </p:notesMasterIdLst>
  <p:sldIdLst>
    <p:sldId id="256" r:id="rId2"/>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2" r:id="rId19"/>
    <p:sldId id="280" r:id="rId20"/>
    <p:sldId id="281"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257" r:id="rId39"/>
    <p:sldId id="259" r:id="rId40"/>
    <p:sldId id="258" r:id="rId41"/>
    <p:sldId id="261" r:id="rId42"/>
    <p:sldId id="262" r:id="rId43"/>
    <p:sldId id="263" r:id="rId44"/>
    <p:sldId id="300" r:id="rId45"/>
    <p:sldId id="301" r:id="rId46"/>
    <p:sldId id="302" r:id="rId47"/>
    <p:sldId id="303" r:id="rId48"/>
    <p:sldId id="305" r:id="rId49"/>
    <p:sldId id="304" r:id="rId50"/>
    <p:sldId id="30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302" y="246"/>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48DA2-3804-43EC-A9B8-AC3EA647CBF6}" type="datetimeFigureOut">
              <a:rPr lang="en-US" smtClean="0"/>
              <a:pPr/>
              <a:t>11/18/2014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0D8816-899C-4AC9-BE0B-FD0A41642FFB}" type="slidenum">
              <a:rPr lang="en-US" smtClean="0"/>
              <a:pPr/>
              <a:t>‹#›</a:t>
            </a:fld>
            <a:endParaRPr lang="en-US"/>
          </a:p>
        </p:txBody>
      </p:sp>
    </p:spTree>
    <p:extLst>
      <p:ext uri="{BB962C8B-B14F-4D97-AF65-F5344CB8AC3E}">
        <p14:creationId xmlns:p14="http://schemas.microsoft.com/office/powerpoint/2010/main" val="2195033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haven’t been living under a rock then you have probably</a:t>
            </a:r>
            <a:r>
              <a:rPr lang="en-US" baseline="0" dirty="0" smtClean="0"/>
              <a:t> heard a little bit about </a:t>
            </a:r>
            <a:r>
              <a:rPr lang="en-US" baseline="0" dirty="0" err="1" smtClean="0"/>
              <a:t>Pinterest</a:t>
            </a:r>
            <a:r>
              <a:rPr lang="en-US" baseline="0" dirty="0" smtClean="0"/>
              <a:t>.  Maybe you have heard people talking about Pinning things or </a:t>
            </a:r>
            <a:r>
              <a:rPr lang="en-US" baseline="0" dirty="0" err="1" smtClean="0"/>
              <a:t>repinning</a:t>
            </a:r>
            <a:r>
              <a:rPr lang="en-US" baseline="0" dirty="0" smtClean="0"/>
              <a:t>.  </a:t>
            </a:r>
            <a:r>
              <a:rPr lang="en-US" baseline="0" dirty="0" err="1" smtClean="0"/>
              <a:t>Pinterest</a:t>
            </a:r>
            <a:r>
              <a:rPr lang="en-US" baseline="0" dirty="0" smtClean="0"/>
              <a:t> is a social website that allows users to create online interest boards.  Remember cutting out recipes, decorating ideas, outfits you wanted to get and tacking them to a corkboard?  </a:t>
            </a:r>
            <a:r>
              <a:rPr lang="en-US" baseline="0" dirty="0" err="1" smtClean="0"/>
              <a:t>Pinterest</a:t>
            </a:r>
            <a:r>
              <a:rPr lang="en-US" baseline="0" dirty="0" smtClean="0"/>
              <a:t> takes that idea and makes it available online and allows you to share your interest boards with others.  </a:t>
            </a:r>
            <a:endParaRPr lang="en-US" dirty="0"/>
          </a:p>
        </p:txBody>
      </p:sp>
      <p:sp>
        <p:nvSpPr>
          <p:cNvPr id="4" name="Slide Number Placeholder 3"/>
          <p:cNvSpPr>
            <a:spLocks noGrp="1"/>
          </p:cNvSpPr>
          <p:nvPr>
            <p:ph type="sldNum" sz="quarter" idx="10"/>
          </p:nvPr>
        </p:nvSpPr>
        <p:spPr/>
        <p:txBody>
          <a:bodyPr/>
          <a:lstStyle/>
          <a:p>
            <a:fld id="{940D8816-899C-4AC9-BE0B-FD0A41642FFB}" type="slidenum">
              <a:rPr lang="en-US" smtClean="0"/>
              <a:pPr/>
              <a:t>38</a:t>
            </a:fld>
            <a:endParaRPr lang="en-US"/>
          </a:p>
        </p:txBody>
      </p:sp>
    </p:spTree>
    <p:extLst>
      <p:ext uri="{BB962C8B-B14F-4D97-AF65-F5344CB8AC3E}">
        <p14:creationId xmlns:p14="http://schemas.microsoft.com/office/powerpoint/2010/main" val="1416975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maintain the </a:t>
            </a:r>
            <a:r>
              <a:rPr lang="en-US" dirty="0" err="1" smtClean="0"/>
              <a:t>Pinterest</a:t>
            </a:r>
            <a:r>
              <a:rPr lang="en-US" baseline="0" dirty="0" smtClean="0"/>
              <a:t> account for my library.  I have a board for each adult program we do.  Those boards first feature books from our catalog that pertain to the program and then I fill the boards with images and other pins relating to the topic.  We also have a board for our book group and for seasonal reading.  Spooky Reads, Holiday Reads, etc. </a:t>
            </a:r>
            <a:endParaRPr lang="en-US" dirty="0"/>
          </a:p>
        </p:txBody>
      </p:sp>
      <p:sp>
        <p:nvSpPr>
          <p:cNvPr id="4" name="Slide Number Placeholder 3"/>
          <p:cNvSpPr>
            <a:spLocks noGrp="1"/>
          </p:cNvSpPr>
          <p:nvPr>
            <p:ph type="sldNum" sz="quarter" idx="10"/>
          </p:nvPr>
        </p:nvSpPr>
        <p:spPr/>
        <p:txBody>
          <a:bodyPr/>
          <a:lstStyle/>
          <a:p>
            <a:fld id="{940D8816-899C-4AC9-BE0B-FD0A41642FFB}" type="slidenum">
              <a:rPr lang="en-US" smtClean="0"/>
              <a:pPr/>
              <a:t>41</a:t>
            </a:fld>
            <a:endParaRPr lang="en-US"/>
          </a:p>
        </p:txBody>
      </p:sp>
    </p:spTree>
    <p:extLst>
      <p:ext uri="{BB962C8B-B14F-4D97-AF65-F5344CB8AC3E}">
        <p14:creationId xmlns:p14="http://schemas.microsoft.com/office/powerpoint/2010/main" val="295618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fun – </a:t>
            </a:r>
            <a:r>
              <a:rPr lang="en-US" dirty="0" err="1" smtClean="0"/>
              <a:t>Pinterest</a:t>
            </a:r>
            <a:r>
              <a:rPr lang="en-US" dirty="0" smtClean="0"/>
              <a:t> experts recommend</a:t>
            </a:r>
            <a:r>
              <a:rPr lang="en-US" baseline="0" dirty="0" smtClean="0"/>
              <a:t> beginning with five to ten boards with ten pins each.  Set aside time weekly if not several times a week to pin.  There are programs out there that will allow you to schedule your pins but I have not used them.  I try to vary the time of day that I do my pinning for the Library and to which boards I pin.  You don’t want to pin 15 pins about a particular subject as your followers might get annoyed.</a:t>
            </a:r>
            <a:endParaRPr lang="en-US" dirty="0"/>
          </a:p>
        </p:txBody>
      </p:sp>
      <p:sp>
        <p:nvSpPr>
          <p:cNvPr id="4" name="Slide Number Placeholder 3"/>
          <p:cNvSpPr>
            <a:spLocks noGrp="1"/>
          </p:cNvSpPr>
          <p:nvPr>
            <p:ph type="sldNum" sz="quarter" idx="10"/>
          </p:nvPr>
        </p:nvSpPr>
        <p:spPr/>
        <p:txBody>
          <a:bodyPr/>
          <a:lstStyle/>
          <a:p>
            <a:fld id="{940D8816-899C-4AC9-BE0B-FD0A41642FFB}" type="slidenum">
              <a:rPr lang="en-US" smtClean="0"/>
              <a:pPr/>
              <a:t>42</a:t>
            </a:fld>
            <a:endParaRPr lang="en-US"/>
          </a:p>
        </p:txBody>
      </p:sp>
    </p:spTree>
    <p:extLst>
      <p:ext uri="{BB962C8B-B14F-4D97-AF65-F5344CB8AC3E}">
        <p14:creationId xmlns:p14="http://schemas.microsoft.com/office/powerpoint/2010/main" val="1511478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a search for Public</a:t>
            </a:r>
            <a:r>
              <a:rPr lang="en-US" baseline="0" dirty="0" smtClean="0"/>
              <a:t> Libraries and then click on </a:t>
            </a:r>
            <a:r>
              <a:rPr lang="en-US" baseline="0" dirty="0" err="1" smtClean="0"/>
              <a:t>pinners</a:t>
            </a:r>
            <a:r>
              <a:rPr lang="en-US" baseline="0" dirty="0" smtClean="0"/>
              <a:t>.  Search around through some of the libraries that are already on </a:t>
            </a:r>
            <a:r>
              <a:rPr lang="en-US" baseline="0" dirty="0" err="1" smtClean="0"/>
              <a:t>pinterest</a:t>
            </a:r>
            <a:r>
              <a:rPr lang="en-US" baseline="0" dirty="0" smtClean="0"/>
              <a:t> to see what they are doing in terms of board and pins.  Then start pinning!</a:t>
            </a:r>
            <a:endParaRPr lang="en-US" dirty="0"/>
          </a:p>
        </p:txBody>
      </p:sp>
      <p:sp>
        <p:nvSpPr>
          <p:cNvPr id="4" name="Slide Number Placeholder 3"/>
          <p:cNvSpPr>
            <a:spLocks noGrp="1"/>
          </p:cNvSpPr>
          <p:nvPr>
            <p:ph type="sldNum" sz="quarter" idx="10"/>
          </p:nvPr>
        </p:nvSpPr>
        <p:spPr/>
        <p:txBody>
          <a:bodyPr/>
          <a:lstStyle/>
          <a:p>
            <a:fld id="{940D8816-899C-4AC9-BE0B-FD0A41642FFB}" type="slidenum">
              <a:rPr lang="en-US" smtClean="0"/>
              <a:pPr/>
              <a:t>43</a:t>
            </a:fld>
            <a:endParaRPr lang="en-US"/>
          </a:p>
        </p:txBody>
      </p:sp>
    </p:spTree>
    <p:extLst>
      <p:ext uri="{BB962C8B-B14F-4D97-AF65-F5344CB8AC3E}">
        <p14:creationId xmlns:p14="http://schemas.microsoft.com/office/powerpoint/2010/main" val="269348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7BAC8E5-4D2A-43C0-934F-EE77E51EAF9D}" type="datetime1">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3879544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D9CB96-BC10-4D2A-B204-2CB8AE38CCB7}" type="datetime1">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159996742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D9CB96-BC10-4D2A-B204-2CB8AE38CCB7}" type="datetime1">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B6968-0DB9-4364-B6CC-83F1DCB937B0}"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5008605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D9CB96-BC10-4D2A-B204-2CB8AE38CCB7}" type="datetime1">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12183215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D9CB96-BC10-4D2A-B204-2CB8AE38CCB7}" type="datetime1">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B6968-0DB9-4364-B6CC-83F1DCB937B0}"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2045723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D9CB96-BC10-4D2A-B204-2CB8AE38CCB7}" type="datetime1">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181348984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968F2E-CAA3-4D7A-B89A-B39F95092A0F}" type="datetime1">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1722072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DCE1F2-F74D-4DE6-B349-774633495B7F}" type="datetime1">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361881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CBC1D1-5395-4DBA-8D8B-DD468D618F57}" type="datetime1">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364678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0E6088-A9E0-4CDB-A76E-C861D8295F8D}" type="datetime1">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82510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56F54AF-387E-48AF-8340-6FA25FDA59BA}" type="datetime1">
              <a:rPr lang="en-US" smtClean="0"/>
              <a:pPr/>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61064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C3AF80-8051-4F6F-BF4E-45644EBEEE78}" type="datetime1">
              <a:rPr lang="en-US" smtClean="0"/>
              <a:pPr/>
              <a:t>11/18/2014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258843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FD9AE35-F019-411B-A5AF-5999123AA544}" type="datetime1">
              <a:rPr lang="en-US" smtClean="0"/>
              <a:pPr/>
              <a:t>11/18/2014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3264479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8ECCBD-3555-4516-8E46-6D73B178FE43}" type="datetime1">
              <a:rPr lang="en-US" smtClean="0"/>
              <a:pPr/>
              <a:t>11/18/2014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28095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591BA0-BC9B-4B04-9EBB-248EF2290040}" type="datetime1">
              <a:rPr lang="en-US" smtClean="0"/>
              <a:pPr/>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228897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2DCD98-645E-4704-A01B-B0FEC5C1EFD6}" type="datetime1">
              <a:rPr lang="en-US" smtClean="0"/>
              <a:pPr/>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6B6968-0DB9-4364-B6CC-83F1DCB937B0}" type="slidenum">
              <a:rPr lang="en-US" smtClean="0"/>
              <a:pPr/>
              <a:t>‹#›</a:t>
            </a:fld>
            <a:endParaRPr lang="en-US"/>
          </a:p>
        </p:txBody>
      </p:sp>
    </p:spTree>
    <p:extLst>
      <p:ext uri="{BB962C8B-B14F-4D97-AF65-F5344CB8AC3E}">
        <p14:creationId xmlns:p14="http://schemas.microsoft.com/office/powerpoint/2010/main" val="2863088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D9CB96-BC10-4D2A-B204-2CB8AE38CCB7}" type="datetime1">
              <a:rPr lang="en-US" smtClean="0"/>
              <a:pPr/>
              <a:t>11/18/2014</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066B6968-0DB9-4364-B6CC-83F1DCB937B0}" type="slidenum">
              <a:rPr lang="en-US" smtClean="0"/>
              <a:pPr/>
              <a:t>‹#›</a:t>
            </a:fld>
            <a:endParaRPr lang="en-US"/>
          </a:p>
        </p:txBody>
      </p:sp>
    </p:spTree>
    <p:extLst>
      <p:ext uri="{BB962C8B-B14F-4D97-AF65-F5344CB8AC3E}">
        <p14:creationId xmlns:p14="http://schemas.microsoft.com/office/powerpoint/2010/main" val="282580455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685800"/>
            <a:ext cx="6705600" cy="1446550"/>
          </a:xfrm>
          <a:prstGeom prst="rect">
            <a:avLst/>
          </a:prstGeom>
        </p:spPr>
        <p:txBody>
          <a:bodyPr wrap="square">
            <a:spAutoFit/>
          </a:bodyPr>
          <a:lstStyle/>
          <a:p>
            <a:r>
              <a:rPr lang="en-US" dirty="0" smtClean="0"/>
              <a:t> </a:t>
            </a:r>
            <a:r>
              <a:rPr lang="en-US" sz="4400" dirty="0" smtClean="0">
                <a:latin typeface="Calisto MT" panose="02040603050505030304" pitchFamily="18" charset="0"/>
              </a:rPr>
              <a:t>Marketing our Collections - Marketing our Libraries</a:t>
            </a:r>
            <a:r>
              <a:rPr lang="en-US" sz="4400" dirty="0" smtClean="0"/>
              <a:t>.</a:t>
            </a:r>
            <a:endParaRPr lang="en-US" sz="44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52324"/>
            <a:ext cx="736282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09593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219200" y="-228600"/>
            <a:ext cx="5299364" cy="6849341"/>
          </a:xfrm>
          <a:prstGeom prst="rect">
            <a:avLst/>
          </a:prstGeom>
        </p:spPr>
      </p:pic>
    </p:spTree>
    <p:extLst>
      <p:ext uri="{BB962C8B-B14F-4D97-AF65-F5344CB8AC3E}">
        <p14:creationId xmlns:p14="http://schemas.microsoft.com/office/powerpoint/2010/main" val="1457170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7784" y="457200"/>
            <a:ext cx="5024816" cy="3338164"/>
          </a:xfrm>
          <a:prstGeom prst="rect">
            <a:avLst/>
          </a:prstGeom>
        </p:spPr>
      </p:pic>
      <p:sp>
        <p:nvSpPr>
          <p:cNvPr id="7" name="TextBox 6"/>
          <p:cNvSpPr txBox="1"/>
          <p:nvPr/>
        </p:nvSpPr>
        <p:spPr>
          <a:xfrm>
            <a:off x="557837" y="4267200"/>
            <a:ext cx="6529008" cy="1477328"/>
          </a:xfrm>
          <a:prstGeom prst="rect">
            <a:avLst/>
          </a:prstGeom>
          <a:noFill/>
        </p:spPr>
        <p:txBody>
          <a:bodyPr wrap="square" rtlCol="0">
            <a:spAutoFit/>
          </a:bodyPr>
          <a:lstStyle/>
          <a:p>
            <a:r>
              <a:rPr lang="en-US" dirty="0" smtClean="0"/>
              <a:t>Here’s a “</a:t>
            </a:r>
            <a:r>
              <a:rPr lang="en-US" i="1" dirty="0" smtClean="0"/>
              <a:t>Why haven’t you read me yet.”</a:t>
            </a:r>
            <a:r>
              <a:rPr lang="en-US" dirty="0" smtClean="0"/>
              <a:t> cart. This is a cart full of fiction that was placed in a seating area in the non-fiction section. The Following day it was relocated to a different location. Bring the books to the people and boost your circulation numbers!</a:t>
            </a:r>
            <a:endParaRPr lang="en-US" dirty="0"/>
          </a:p>
        </p:txBody>
      </p:sp>
    </p:spTree>
    <p:extLst>
      <p:ext uri="{BB962C8B-B14F-4D97-AF65-F5344CB8AC3E}">
        <p14:creationId xmlns:p14="http://schemas.microsoft.com/office/powerpoint/2010/main" val="15840415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922318" y="0"/>
            <a:ext cx="5299364" cy="6849341"/>
          </a:xfrm>
          <a:prstGeom prst="rect">
            <a:avLst/>
          </a:prstGeom>
        </p:spPr>
      </p:pic>
    </p:spTree>
    <p:extLst>
      <p:ext uri="{BB962C8B-B14F-4D97-AF65-F5344CB8AC3E}">
        <p14:creationId xmlns:p14="http://schemas.microsoft.com/office/powerpoint/2010/main" val="2381453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922318" y="0"/>
            <a:ext cx="5299364" cy="6849341"/>
          </a:xfrm>
          <a:prstGeom prst="rect">
            <a:avLst/>
          </a:prstGeom>
        </p:spPr>
      </p:pic>
    </p:spTree>
    <p:extLst>
      <p:ext uri="{BB962C8B-B14F-4D97-AF65-F5344CB8AC3E}">
        <p14:creationId xmlns:p14="http://schemas.microsoft.com/office/powerpoint/2010/main" val="3565535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457199"/>
            <a:ext cx="4876800" cy="3304749"/>
          </a:xfrm>
          <a:prstGeom prst="rect">
            <a:avLst/>
          </a:prstGeom>
        </p:spPr>
      </p:pic>
      <p:sp>
        <p:nvSpPr>
          <p:cNvPr id="5" name="TextBox 4"/>
          <p:cNvSpPr txBox="1"/>
          <p:nvPr/>
        </p:nvSpPr>
        <p:spPr>
          <a:xfrm>
            <a:off x="533400" y="3962400"/>
            <a:ext cx="6781800" cy="1200329"/>
          </a:xfrm>
          <a:prstGeom prst="rect">
            <a:avLst/>
          </a:prstGeom>
          <a:noFill/>
        </p:spPr>
        <p:txBody>
          <a:bodyPr wrap="square" rtlCol="0">
            <a:spAutoFit/>
          </a:bodyPr>
          <a:lstStyle/>
          <a:p>
            <a:r>
              <a:rPr lang="en-US" dirty="0" smtClean="0"/>
              <a:t>If you have a seating area by a special collection (here’s is out Travel section), then you could pull out a few books and pull together a display. It will help people to notice the special collection.</a:t>
            </a:r>
            <a:endParaRPr lang="en-US" dirty="0"/>
          </a:p>
        </p:txBody>
      </p:sp>
    </p:spTree>
    <p:extLst>
      <p:ext uri="{BB962C8B-B14F-4D97-AF65-F5344CB8AC3E}">
        <p14:creationId xmlns:p14="http://schemas.microsoft.com/office/powerpoint/2010/main" val="3465397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922318" y="0"/>
            <a:ext cx="5299364" cy="6849341"/>
          </a:xfrm>
          <a:prstGeom prst="rect">
            <a:avLst/>
          </a:prstGeom>
        </p:spPr>
      </p:pic>
    </p:spTree>
    <p:extLst>
      <p:ext uri="{BB962C8B-B14F-4D97-AF65-F5344CB8AC3E}">
        <p14:creationId xmlns:p14="http://schemas.microsoft.com/office/powerpoint/2010/main" val="1310911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922318" y="0"/>
            <a:ext cx="5299364" cy="6849341"/>
          </a:xfrm>
          <a:prstGeom prst="rect">
            <a:avLst/>
          </a:prstGeom>
        </p:spPr>
      </p:pic>
    </p:spTree>
    <p:extLst>
      <p:ext uri="{BB962C8B-B14F-4D97-AF65-F5344CB8AC3E}">
        <p14:creationId xmlns:p14="http://schemas.microsoft.com/office/powerpoint/2010/main" val="3858988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28600"/>
            <a:ext cx="6565900" cy="1251496"/>
          </a:xfrm>
          <a:prstGeom prst="rect">
            <a:avLst/>
          </a:prstGeom>
          <a:noFill/>
        </p:spPr>
        <p:txBody>
          <a:bodyPr vert="horz" wrap="none" lIns="0" tIns="0" rIns="0" bIns="0" rtlCol="0">
            <a:spAutoFit/>
          </a:bodyPr>
          <a:lstStyle/>
          <a:p>
            <a:r>
              <a:rPr lang="en-CA" dirty="0">
                <a:solidFill>
                  <a:srgbClr val="000000"/>
                </a:solidFill>
                <a:latin typeface="+mj-lt"/>
                <a:cs typeface="Arial"/>
              </a:rPr>
              <a:t>Another way to have your traditional displays do “double duty”</a:t>
            </a:r>
            <a:r>
              <a:rPr lang="en-CA" dirty="0">
                <a:solidFill>
                  <a:srgbClr val="000000"/>
                </a:solidFill>
                <a:latin typeface="+mj-lt"/>
              </a:rPr>
              <a:t/>
            </a:r>
            <a:br>
              <a:rPr lang="en-CA" dirty="0">
                <a:solidFill>
                  <a:srgbClr val="000000"/>
                </a:solidFill>
                <a:latin typeface="+mj-lt"/>
              </a:rPr>
            </a:br>
            <a:r>
              <a:rPr lang="en-CA" dirty="0">
                <a:solidFill>
                  <a:srgbClr val="000000"/>
                </a:solidFill>
                <a:latin typeface="+mj-lt"/>
                <a:cs typeface="Arial"/>
              </a:rPr>
              <a:t>is to combine events. This is a scary books/print/audio and</a:t>
            </a:r>
            <a:r>
              <a:rPr lang="en-CA" dirty="0">
                <a:solidFill>
                  <a:srgbClr val="000000"/>
                </a:solidFill>
                <a:latin typeface="+mj-lt"/>
              </a:rPr>
              <a:t/>
            </a:r>
            <a:br>
              <a:rPr lang="en-CA" dirty="0">
                <a:solidFill>
                  <a:srgbClr val="000000"/>
                </a:solidFill>
                <a:latin typeface="+mj-lt"/>
              </a:rPr>
            </a:br>
            <a:r>
              <a:rPr lang="en-CA" dirty="0">
                <a:solidFill>
                  <a:srgbClr val="000000"/>
                </a:solidFill>
                <a:latin typeface="+mj-lt"/>
                <a:cs typeface="Arial"/>
              </a:rPr>
              <a:t>movies about viruses readers’ advisory display along with a</a:t>
            </a:r>
            <a:r>
              <a:rPr lang="en-CA" dirty="0">
                <a:solidFill>
                  <a:srgbClr val="000000"/>
                </a:solidFill>
                <a:latin typeface="+mj-lt"/>
              </a:rPr>
              <a:t/>
            </a:r>
            <a:br>
              <a:rPr lang="en-CA" dirty="0">
                <a:solidFill>
                  <a:srgbClr val="000000"/>
                </a:solidFill>
                <a:latin typeface="+mj-lt"/>
              </a:rPr>
            </a:br>
            <a:r>
              <a:rPr lang="en-CA" dirty="0">
                <a:solidFill>
                  <a:srgbClr val="000000"/>
                </a:solidFill>
                <a:latin typeface="+mj-lt"/>
                <a:cs typeface="Arial"/>
              </a:rPr>
              <a:t>community service announcement. Get your flu shots here!</a:t>
            </a:r>
          </a:p>
          <a:p>
            <a:pPr>
              <a:lnSpc>
                <a:spcPts val="1248"/>
              </a:lnSpc>
            </a:pPr>
            <a:endParaRPr lang="en-CA" sz="955" dirty="0">
              <a:solidFill>
                <a:srgbClr val="000000"/>
              </a:solidFill>
            </a:endParaRPr>
          </a:p>
        </p:txBody>
      </p:sp>
      <p:pic>
        <p:nvPicPr>
          <p:cNvPr id="5" name="Picture 4"/>
          <p:cNvPicPr>
            <a:picLocks noChangeAspect="1"/>
          </p:cNvPicPr>
          <p:nvPr/>
        </p:nvPicPr>
        <p:blipFill>
          <a:blip r:embed="rId2"/>
          <a:stretch>
            <a:fillRect/>
          </a:stretch>
        </p:blipFill>
        <p:spPr>
          <a:xfrm>
            <a:off x="1949450" y="2362200"/>
            <a:ext cx="3581400" cy="2445834"/>
          </a:xfrm>
          <a:prstGeom prst="rect">
            <a:avLst/>
          </a:prstGeom>
        </p:spPr>
      </p:pic>
    </p:spTree>
    <p:extLst>
      <p:ext uri="{BB962C8B-B14F-4D97-AF65-F5344CB8AC3E}">
        <p14:creationId xmlns:p14="http://schemas.microsoft.com/office/powerpoint/2010/main" val="4154153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4724400"/>
            <a:ext cx="7297544" cy="1194920"/>
          </a:xfrm>
          <a:prstGeom prst="rect">
            <a:avLst/>
          </a:prstGeom>
        </p:spPr>
      </p:pic>
      <p:pic>
        <p:nvPicPr>
          <p:cNvPr id="2" name="Picture 1"/>
          <p:cNvPicPr>
            <a:picLocks noChangeAspect="1"/>
          </p:cNvPicPr>
          <p:nvPr/>
        </p:nvPicPr>
        <p:blipFill>
          <a:blip r:embed="rId3"/>
          <a:stretch>
            <a:fillRect/>
          </a:stretch>
        </p:blipFill>
        <p:spPr>
          <a:xfrm>
            <a:off x="609600" y="457200"/>
            <a:ext cx="5867400" cy="3845526"/>
          </a:xfrm>
          <a:prstGeom prst="rect">
            <a:avLst/>
          </a:prstGeom>
        </p:spPr>
      </p:pic>
    </p:spTree>
    <p:extLst>
      <p:ext uri="{BB962C8B-B14F-4D97-AF65-F5344CB8AC3E}">
        <p14:creationId xmlns:p14="http://schemas.microsoft.com/office/powerpoint/2010/main" val="39911054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066800" y="609600"/>
            <a:ext cx="4648200" cy="3117028"/>
          </a:xfrm>
          <a:prstGeom prst="rect">
            <a:avLst/>
          </a:prstGeom>
        </p:spPr>
      </p:pic>
      <p:sp>
        <p:nvSpPr>
          <p:cNvPr id="11" name="TextBox 10"/>
          <p:cNvSpPr txBox="1"/>
          <p:nvPr/>
        </p:nvSpPr>
        <p:spPr>
          <a:xfrm>
            <a:off x="457200" y="4114800"/>
            <a:ext cx="6553200" cy="2031325"/>
          </a:xfrm>
          <a:prstGeom prst="rect">
            <a:avLst/>
          </a:prstGeom>
          <a:noFill/>
        </p:spPr>
        <p:txBody>
          <a:bodyPr wrap="square" rtlCol="0">
            <a:spAutoFit/>
          </a:bodyPr>
          <a:lstStyle/>
          <a:p>
            <a:r>
              <a:rPr lang="en-US" dirty="0" smtClean="0"/>
              <a:t>Displays for author events such as:</a:t>
            </a:r>
          </a:p>
          <a:p>
            <a:pPr marL="285750" indent="-285750">
              <a:buFont typeface="Arial" panose="020B0604020202020204" pitchFamily="34" charset="0"/>
              <a:buChar char="•"/>
            </a:pPr>
            <a:r>
              <a:rPr lang="en-US" dirty="0" smtClean="0"/>
              <a:t>Author visits (this is for a Skype visit</a:t>
            </a:r>
          </a:p>
          <a:p>
            <a:pPr marL="285750" indent="-285750">
              <a:buFont typeface="Arial" panose="020B0604020202020204" pitchFamily="34" charset="0"/>
              <a:buChar char="•"/>
            </a:pPr>
            <a:r>
              <a:rPr lang="en-US" dirty="0" smtClean="0"/>
              <a:t>Author birthday notice</a:t>
            </a:r>
          </a:p>
          <a:p>
            <a:pPr marL="285750" indent="-285750">
              <a:buFont typeface="Arial" panose="020B0604020202020204" pitchFamily="34" charset="0"/>
              <a:buChar char="•"/>
            </a:pPr>
            <a:r>
              <a:rPr lang="en-US" dirty="0" smtClean="0"/>
              <a:t>Author death notice</a:t>
            </a:r>
          </a:p>
          <a:p>
            <a:pPr marL="285750" indent="-285750">
              <a:buFont typeface="Arial" panose="020B0604020202020204" pitchFamily="34" charset="0"/>
              <a:buChar char="•"/>
            </a:pPr>
            <a:r>
              <a:rPr lang="en-US" dirty="0" smtClean="0"/>
              <a:t>A “while you wait” for the author to publish the upcoming title display their previous work (mix it up, include print, audio and movies if applicable)</a:t>
            </a:r>
            <a:endParaRPr lang="en-US" dirty="0"/>
          </a:p>
        </p:txBody>
      </p:sp>
    </p:spTree>
    <p:extLst>
      <p:ext uri="{BB962C8B-B14F-4D97-AF65-F5344CB8AC3E}">
        <p14:creationId xmlns:p14="http://schemas.microsoft.com/office/powerpoint/2010/main" val="2749713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57200" y="2133600"/>
            <a:ext cx="2970827" cy="4414749"/>
          </a:xfrm>
          <a:prstGeom prst="rect">
            <a:avLst/>
          </a:prstGeom>
        </p:spPr>
      </p:pic>
      <p:sp>
        <p:nvSpPr>
          <p:cNvPr id="14" name="TextBox 13"/>
          <p:cNvSpPr txBox="1"/>
          <p:nvPr/>
        </p:nvSpPr>
        <p:spPr>
          <a:xfrm>
            <a:off x="3962400" y="2129589"/>
            <a:ext cx="3435927" cy="4647426"/>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t>Use few words and large print</a:t>
            </a:r>
          </a:p>
          <a:p>
            <a:pPr marL="285750" indent="-285750">
              <a:buFont typeface="Wingdings" panose="05000000000000000000" pitchFamily="2" charset="2"/>
              <a:buChar char="Ø"/>
            </a:pPr>
            <a:r>
              <a:rPr lang="en-US" sz="2400" dirty="0" smtClean="0"/>
              <a:t>Give them something extra</a:t>
            </a:r>
          </a:p>
          <a:p>
            <a:pPr marL="742950" lvl="1" indent="-285750">
              <a:buFont typeface="Wingdings" panose="05000000000000000000" pitchFamily="2" charset="2"/>
              <a:buChar char="Ø"/>
            </a:pPr>
            <a:r>
              <a:rPr lang="en-US" sz="2000" dirty="0" smtClean="0"/>
              <a:t>“bookmark” list of read-</a:t>
            </a:r>
            <a:r>
              <a:rPr lang="en-US" sz="2000" dirty="0" err="1" smtClean="0"/>
              <a:t>alikes</a:t>
            </a:r>
            <a:r>
              <a:rPr lang="en-US" sz="2000" dirty="0" smtClean="0"/>
              <a:t>, titles by genre, Large Print </a:t>
            </a:r>
            <a:r>
              <a:rPr lang="en-US" sz="2000" dirty="0" err="1" smtClean="0"/>
              <a:t>Lable</a:t>
            </a:r>
            <a:r>
              <a:rPr lang="en-US" sz="2000" dirty="0" smtClean="0"/>
              <a:t>, </a:t>
            </a:r>
            <a:r>
              <a:rPr lang="en-US" sz="2000" dirty="0" err="1" smtClean="0"/>
              <a:t>ect</a:t>
            </a:r>
            <a:r>
              <a:rPr lang="en-US" sz="2000" dirty="0" smtClean="0"/>
              <a:t>.</a:t>
            </a:r>
          </a:p>
          <a:p>
            <a:pPr marL="285750" indent="-285750">
              <a:buFont typeface="Wingdings" panose="05000000000000000000" pitchFamily="2" charset="2"/>
              <a:buChar char="Ø"/>
            </a:pPr>
            <a:r>
              <a:rPr lang="en-US" sz="2400" dirty="0" smtClean="0"/>
              <a:t>Have the book cover face out whenever possible</a:t>
            </a:r>
          </a:p>
          <a:p>
            <a:pPr marL="285750" indent="-285750">
              <a:buFont typeface="Wingdings" panose="05000000000000000000" pitchFamily="2" charset="2"/>
              <a:buChar char="Ø"/>
            </a:pPr>
            <a:r>
              <a:rPr lang="en-US" sz="2400" dirty="0" smtClean="0"/>
              <a:t>Change it up! Don’t get stale!</a:t>
            </a:r>
            <a:endParaRPr lang="en-US" sz="2400" dirty="0"/>
          </a:p>
        </p:txBody>
      </p:sp>
      <p:sp>
        <p:nvSpPr>
          <p:cNvPr id="15" name="Title 14"/>
          <p:cNvSpPr>
            <a:spLocks noGrp="1"/>
          </p:cNvSpPr>
          <p:nvPr>
            <p:ph type="title"/>
          </p:nvPr>
        </p:nvSpPr>
        <p:spPr/>
        <p:txBody>
          <a:bodyPr/>
          <a:lstStyle/>
          <a:p>
            <a:pPr algn="ctr"/>
            <a:r>
              <a:rPr lang="en-US" dirty="0" smtClean="0"/>
              <a:t>Traditional Book Displays – </a:t>
            </a:r>
            <a:br>
              <a:rPr lang="en-US" dirty="0" smtClean="0"/>
            </a:br>
            <a:r>
              <a:rPr lang="en-US" dirty="0" smtClean="0"/>
              <a:t>YEAH!</a:t>
            </a:r>
            <a:endParaRPr lang="en-US" dirty="0"/>
          </a:p>
        </p:txBody>
      </p:sp>
    </p:spTree>
    <p:extLst>
      <p:ext uri="{BB962C8B-B14F-4D97-AF65-F5344CB8AC3E}">
        <p14:creationId xmlns:p14="http://schemas.microsoft.com/office/powerpoint/2010/main" val="3505773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p:nvPr/>
        </p:nvSpPr>
        <p:spPr>
          <a:xfrm>
            <a:off x="5334000" y="215806"/>
            <a:ext cx="1752600" cy="2492990"/>
          </a:xfrm>
          <a:prstGeom prst="rect">
            <a:avLst/>
          </a:prstGeom>
          <a:noFill/>
        </p:spPr>
        <p:txBody>
          <a:bodyPr vert="horz" wrap="square" lIns="0" tIns="0" rIns="0" bIns="0" rtlCol="0">
            <a:spAutoFit/>
          </a:bodyPr>
          <a:lstStyle/>
          <a:p>
            <a:r>
              <a:rPr lang="en-CA" dirty="0">
                <a:solidFill>
                  <a:srgbClr val="000000"/>
                </a:solidFill>
                <a:latin typeface="+mj-lt"/>
                <a:cs typeface="Arial"/>
              </a:rPr>
              <a:t>Here’s a display idea from Jesse Henning, a librarian in Ohio. This is </a:t>
            </a:r>
            <a:r>
              <a:rPr lang="en-CA" dirty="0" smtClean="0">
                <a:solidFill>
                  <a:srgbClr val="000000"/>
                </a:solidFill>
                <a:latin typeface="+mj-lt"/>
                <a:cs typeface="Arial"/>
              </a:rPr>
              <a:t>what he </a:t>
            </a:r>
            <a:r>
              <a:rPr lang="en-CA" dirty="0">
                <a:solidFill>
                  <a:srgbClr val="000000"/>
                </a:solidFill>
                <a:latin typeface="+mj-lt"/>
                <a:cs typeface="Arial"/>
              </a:rPr>
              <a:t>has to say on his philosophy on book displays:</a:t>
            </a:r>
          </a:p>
          <a:p>
            <a:endParaRPr lang="en-CA" dirty="0">
              <a:solidFill>
                <a:srgbClr val="000000"/>
              </a:solidFill>
              <a:latin typeface="+mj-lt"/>
            </a:endParaRPr>
          </a:p>
        </p:txBody>
      </p:sp>
      <p:sp>
        <p:nvSpPr>
          <p:cNvPr id="3" name="TextBox 3"/>
          <p:cNvSpPr txBox="1"/>
          <p:nvPr/>
        </p:nvSpPr>
        <p:spPr>
          <a:xfrm>
            <a:off x="5181601" y="2639714"/>
            <a:ext cx="2286000" cy="1723549"/>
          </a:xfrm>
          <a:prstGeom prst="rect">
            <a:avLst/>
          </a:prstGeom>
          <a:noFill/>
        </p:spPr>
        <p:txBody>
          <a:bodyPr vert="horz" wrap="square" lIns="0" tIns="0" rIns="0" bIns="0" rtlCol="0">
            <a:spAutoFit/>
          </a:bodyPr>
          <a:lstStyle/>
          <a:p>
            <a:r>
              <a:rPr lang="en-CA" sz="1600" dirty="0">
                <a:solidFill>
                  <a:srgbClr val="0B5293"/>
                </a:solidFill>
                <a:latin typeface="+mj-lt"/>
                <a:cs typeface="Arial"/>
              </a:rPr>
              <a:t>“I’m a firm believer in book displays being 3 things: pretty, funny </a:t>
            </a:r>
            <a:r>
              <a:rPr lang="en-CA" sz="1600" dirty="0" smtClean="0">
                <a:solidFill>
                  <a:srgbClr val="0B5293"/>
                </a:solidFill>
                <a:latin typeface="+mj-lt"/>
                <a:cs typeface="Arial"/>
              </a:rPr>
              <a:t>and always </a:t>
            </a:r>
            <a:r>
              <a:rPr lang="en-CA" sz="1600" dirty="0">
                <a:solidFill>
                  <a:srgbClr val="0B5293"/>
                </a:solidFill>
                <a:latin typeface="+mj-lt"/>
                <a:cs typeface="Arial"/>
              </a:rPr>
              <a:t>on the edge of being taken down by administration.”</a:t>
            </a:r>
          </a:p>
          <a:p>
            <a:endParaRPr lang="en-CA" sz="1600" dirty="0">
              <a:solidFill>
                <a:srgbClr val="000000"/>
              </a:solidFill>
              <a:latin typeface="+mj-lt"/>
            </a:endParaRPr>
          </a:p>
        </p:txBody>
      </p:sp>
      <p:sp>
        <p:nvSpPr>
          <p:cNvPr id="4" name="TextBox 4"/>
          <p:cNvSpPr txBox="1"/>
          <p:nvPr/>
        </p:nvSpPr>
        <p:spPr>
          <a:xfrm>
            <a:off x="366778" y="4685308"/>
            <a:ext cx="2137573" cy="430887"/>
          </a:xfrm>
          <a:prstGeom prst="rect">
            <a:avLst/>
          </a:prstGeom>
          <a:noFill/>
        </p:spPr>
        <p:txBody>
          <a:bodyPr vert="horz" wrap="none" lIns="0" tIns="0" rIns="0" bIns="0" rtlCol="0">
            <a:spAutoFit/>
          </a:bodyPr>
          <a:lstStyle/>
          <a:p>
            <a:r>
              <a:rPr lang="en-CA" sz="1400" dirty="0">
                <a:solidFill>
                  <a:srgbClr val="990000"/>
                </a:solidFill>
                <a:latin typeface="+mj-lt"/>
                <a:cs typeface="Arial"/>
              </a:rPr>
              <a:t>** Summer Reading 2015 **</a:t>
            </a:r>
          </a:p>
          <a:p>
            <a:endParaRPr lang="en-CA" sz="1400" dirty="0">
              <a:solidFill>
                <a:srgbClr val="000000"/>
              </a:solidFill>
              <a:latin typeface="+mj-lt"/>
            </a:endParaRPr>
          </a:p>
        </p:txBody>
      </p:sp>
      <p:sp>
        <p:nvSpPr>
          <p:cNvPr id="5" name="TextBox 5"/>
          <p:cNvSpPr txBox="1"/>
          <p:nvPr/>
        </p:nvSpPr>
        <p:spPr>
          <a:xfrm>
            <a:off x="394852" y="4943856"/>
            <a:ext cx="3991477" cy="430887"/>
          </a:xfrm>
          <a:prstGeom prst="rect">
            <a:avLst/>
          </a:prstGeom>
          <a:noFill/>
        </p:spPr>
        <p:txBody>
          <a:bodyPr vert="horz" wrap="none" lIns="0" tIns="0" rIns="0" bIns="0" rtlCol="0">
            <a:spAutoFit/>
          </a:bodyPr>
          <a:lstStyle/>
          <a:p>
            <a:r>
              <a:rPr lang="en-CA" sz="1400" dirty="0">
                <a:solidFill>
                  <a:srgbClr val="000000"/>
                </a:solidFill>
                <a:latin typeface="+mj-lt"/>
                <a:cs typeface="Arial"/>
              </a:rPr>
              <a:t>Heroes: Escape the Ordinary (adult theme) ideas:</a:t>
            </a:r>
          </a:p>
          <a:p>
            <a:endParaRPr lang="en-CA" sz="1400" dirty="0">
              <a:solidFill>
                <a:srgbClr val="000000"/>
              </a:solidFill>
              <a:latin typeface="+mj-lt"/>
            </a:endParaRPr>
          </a:p>
        </p:txBody>
      </p:sp>
      <p:sp>
        <p:nvSpPr>
          <p:cNvPr id="6" name="TextBox 6"/>
          <p:cNvSpPr txBox="1"/>
          <p:nvPr/>
        </p:nvSpPr>
        <p:spPr>
          <a:xfrm>
            <a:off x="400215" y="5221431"/>
            <a:ext cx="1534074" cy="430887"/>
          </a:xfrm>
          <a:prstGeom prst="rect">
            <a:avLst/>
          </a:prstGeom>
          <a:noFill/>
        </p:spPr>
        <p:txBody>
          <a:bodyPr vert="horz" wrap="none" lIns="0" tIns="0" rIns="0" bIns="0" rtlCol="0">
            <a:spAutoFit/>
          </a:bodyPr>
          <a:lstStyle/>
          <a:p>
            <a:r>
              <a:rPr lang="en-CA" sz="1400" dirty="0">
                <a:solidFill>
                  <a:srgbClr val="000000"/>
                </a:solidFill>
                <a:latin typeface="+mj-lt"/>
                <a:cs typeface="Arial"/>
              </a:rPr>
              <a:t>Biographies display</a:t>
            </a:r>
          </a:p>
          <a:p>
            <a:endParaRPr lang="en-CA" sz="1400" dirty="0">
              <a:solidFill>
                <a:srgbClr val="000000"/>
              </a:solidFill>
              <a:latin typeface="+mj-lt"/>
              <a:cs typeface="Arial"/>
            </a:endParaRPr>
          </a:p>
        </p:txBody>
      </p:sp>
      <p:sp>
        <p:nvSpPr>
          <p:cNvPr id="7" name="TextBox 7"/>
          <p:cNvSpPr txBox="1"/>
          <p:nvPr/>
        </p:nvSpPr>
        <p:spPr>
          <a:xfrm>
            <a:off x="2354698" y="5254983"/>
            <a:ext cx="1240724" cy="430887"/>
          </a:xfrm>
          <a:prstGeom prst="rect">
            <a:avLst/>
          </a:prstGeom>
          <a:noFill/>
        </p:spPr>
        <p:txBody>
          <a:bodyPr vert="horz" wrap="none" lIns="0" tIns="0" rIns="0" bIns="0" rtlCol="0">
            <a:spAutoFit/>
          </a:bodyPr>
          <a:lstStyle/>
          <a:p>
            <a:r>
              <a:rPr lang="en-CA" sz="1400" dirty="0">
                <a:solidFill>
                  <a:srgbClr val="000000"/>
                </a:solidFill>
                <a:latin typeface="+mj-lt"/>
                <a:cs typeface="Arial"/>
              </a:rPr>
              <a:t>Literary Heroes</a:t>
            </a:r>
          </a:p>
          <a:p>
            <a:endParaRPr lang="en-CA" sz="1400" dirty="0">
              <a:solidFill>
                <a:srgbClr val="000000"/>
              </a:solidFill>
              <a:latin typeface="+mj-lt"/>
              <a:cs typeface="Arial"/>
            </a:endParaRPr>
          </a:p>
        </p:txBody>
      </p:sp>
      <p:sp>
        <p:nvSpPr>
          <p:cNvPr id="8" name="TextBox 8"/>
          <p:cNvSpPr txBox="1"/>
          <p:nvPr/>
        </p:nvSpPr>
        <p:spPr>
          <a:xfrm>
            <a:off x="2354698" y="5525288"/>
            <a:ext cx="3419719" cy="861774"/>
          </a:xfrm>
          <a:prstGeom prst="rect">
            <a:avLst/>
          </a:prstGeom>
          <a:noFill/>
        </p:spPr>
        <p:txBody>
          <a:bodyPr vert="horz" wrap="none" lIns="0" tIns="0" rIns="0" bIns="0" rtlCol="0">
            <a:spAutoFit/>
          </a:bodyPr>
          <a:lstStyle/>
          <a:p>
            <a:r>
              <a:rPr lang="en-CA" sz="1400" dirty="0">
                <a:solidFill>
                  <a:srgbClr val="000000"/>
                </a:solidFill>
                <a:latin typeface="+mj-lt"/>
                <a:cs typeface="Arial"/>
              </a:rPr>
              <a:t>James Bond, Sherlock Holmes, Jay Gatsby,</a:t>
            </a:r>
            <a:r>
              <a:rPr lang="en-CA" sz="1400" dirty="0">
                <a:solidFill>
                  <a:srgbClr val="000000"/>
                </a:solidFill>
                <a:latin typeface="+mj-lt"/>
              </a:rPr>
              <a:t/>
            </a:r>
            <a:br>
              <a:rPr lang="en-CA" sz="1400" dirty="0">
                <a:solidFill>
                  <a:srgbClr val="000000"/>
                </a:solidFill>
                <a:latin typeface="+mj-lt"/>
              </a:rPr>
            </a:br>
            <a:r>
              <a:rPr lang="en-CA" sz="1400" dirty="0">
                <a:solidFill>
                  <a:srgbClr val="000000"/>
                </a:solidFill>
                <a:latin typeface="+mj-lt"/>
                <a:cs typeface="Arial"/>
              </a:rPr>
              <a:t>Jason Bourne, Horatio </a:t>
            </a:r>
            <a:r>
              <a:rPr lang="en-CA" sz="1400" dirty="0" err="1">
                <a:solidFill>
                  <a:srgbClr val="000000"/>
                </a:solidFill>
                <a:latin typeface="+mj-lt"/>
                <a:cs typeface="Arial"/>
              </a:rPr>
              <a:t>Hornblower</a:t>
            </a:r>
            <a:r>
              <a:rPr lang="en-CA" sz="1400" dirty="0">
                <a:solidFill>
                  <a:srgbClr val="000000"/>
                </a:solidFill>
                <a:latin typeface="+mj-lt"/>
                <a:cs typeface="Arial"/>
              </a:rPr>
              <a:t>,</a:t>
            </a:r>
            <a:r>
              <a:rPr lang="en-CA" sz="1400" dirty="0">
                <a:solidFill>
                  <a:srgbClr val="000000"/>
                </a:solidFill>
                <a:latin typeface="+mj-lt"/>
              </a:rPr>
              <a:t/>
            </a:r>
            <a:br>
              <a:rPr lang="en-CA" sz="1400" dirty="0">
                <a:solidFill>
                  <a:srgbClr val="000000"/>
                </a:solidFill>
                <a:latin typeface="+mj-lt"/>
              </a:rPr>
            </a:br>
            <a:r>
              <a:rPr lang="en-CA" sz="1400" dirty="0">
                <a:solidFill>
                  <a:srgbClr val="000000"/>
                </a:solidFill>
                <a:latin typeface="+mj-lt"/>
                <a:cs typeface="Arial"/>
              </a:rPr>
              <a:t>Atticus Finch</a:t>
            </a:r>
          </a:p>
          <a:p>
            <a:endParaRPr lang="en-CA" sz="1400" dirty="0">
              <a:solidFill>
                <a:srgbClr val="000000"/>
              </a:solidFill>
              <a:latin typeface="+mj-lt"/>
            </a:endParaRPr>
          </a:p>
        </p:txBody>
      </p:sp>
      <p:pic>
        <p:nvPicPr>
          <p:cNvPr id="56" name="Picture 55"/>
          <p:cNvPicPr>
            <a:picLocks noChangeAspect="1"/>
          </p:cNvPicPr>
          <p:nvPr/>
        </p:nvPicPr>
        <p:blipFill>
          <a:blip r:embed="rId2"/>
          <a:stretch>
            <a:fillRect/>
          </a:stretch>
        </p:blipFill>
        <p:spPr>
          <a:xfrm>
            <a:off x="228600" y="220965"/>
            <a:ext cx="4854896" cy="3641172"/>
          </a:xfrm>
          <a:prstGeom prst="rect">
            <a:avLst/>
          </a:prstGeom>
        </p:spPr>
      </p:pic>
    </p:spTree>
    <p:extLst>
      <p:ext uri="{BB962C8B-B14F-4D97-AF65-F5344CB8AC3E}">
        <p14:creationId xmlns:p14="http://schemas.microsoft.com/office/powerpoint/2010/main" val="10667710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Book Marketing </a:t>
            </a:r>
            <a:br>
              <a:rPr lang="en-US" dirty="0" smtClean="0"/>
            </a:br>
            <a:r>
              <a:rPr lang="en-US" dirty="0" smtClean="0"/>
              <a:t>on Social Media!</a:t>
            </a:r>
            <a:endParaRPr lang="en-US" dirty="0"/>
          </a:p>
        </p:txBody>
      </p:sp>
      <p:sp>
        <p:nvSpPr>
          <p:cNvPr id="3" name="Content Placeholder 2"/>
          <p:cNvSpPr>
            <a:spLocks noGrp="1"/>
          </p:cNvSpPr>
          <p:nvPr>
            <p:ph idx="1"/>
          </p:nvPr>
        </p:nvSpPr>
        <p:spPr/>
        <p:txBody>
          <a:bodyPr/>
          <a:lstStyle/>
          <a:p>
            <a:r>
              <a:rPr lang="en-US" dirty="0" smtClean="0"/>
              <a:t>You can take many of the same concepts you use to display books in your library and use them on your social media accounts.</a:t>
            </a:r>
          </a:p>
          <a:p>
            <a:r>
              <a:rPr lang="en-US" dirty="0" smtClean="0"/>
              <a:t>Social Media also allows you to get very creative in how you market books and you libraries.</a:t>
            </a:r>
          </a:p>
          <a:p>
            <a:endParaRPr lang="en-US" dirty="0"/>
          </a:p>
          <a:p>
            <a:r>
              <a:rPr lang="en-US" dirty="0" smtClean="0"/>
              <a:t>Discussed in this section</a:t>
            </a:r>
          </a:p>
          <a:p>
            <a:pPr lvl="1"/>
            <a:r>
              <a:rPr lang="en-US" dirty="0" smtClean="0"/>
              <a:t>Tumblr</a:t>
            </a:r>
          </a:p>
          <a:p>
            <a:pPr lvl="1"/>
            <a:r>
              <a:rPr lang="en-US" dirty="0" smtClean="0"/>
              <a:t>Instagram</a:t>
            </a:r>
          </a:p>
          <a:p>
            <a:pPr lvl="1"/>
            <a:r>
              <a:rPr lang="en-US" dirty="0" smtClean="0"/>
              <a:t>But ideas can be used across platforms</a:t>
            </a:r>
          </a:p>
        </p:txBody>
      </p:sp>
    </p:spTree>
    <p:extLst>
      <p:ext uri="{BB962C8B-B14F-4D97-AF65-F5344CB8AC3E}">
        <p14:creationId xmlns:p14="http://schemas.microsoft.com/office/powerpoint/2010/main" val="4755087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1600" y="1600200"/>
            <a:ext cx="2133600" cy="3657600"/>
          </a:xfrm>
        </p:spPr>
        <p:txBody>
          <a:bodyPr>
            <a:noAutofit/>
          </a:bodyPr>
          <a:lstStyle/>
          <a:p>
            <a:r>
              <a:rPr lang="en-US" sz="2800" dirty="0" smtClean="0"/>
              <a:t>The simplest way is to just take photos of your book displays and share them online.</a:t>
            </a: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4640649" cy="6858000"/>
          </a:xfrm>
          <a:prstGeom prst="rect">
            <a:avLst/>
          </a:prstGeom>
        </p:spPr>
      </p:pic>
    </p:spTree>
    <p:extLst>
      <p:ext uri="{BB962C8B-B14F-4D97-AF65-F5344CB8AC3E}">
        <p14:creationId xmlns:p14="http://schemas.microsoft.com/office/powerpoint/2010/main" val="2829334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1600" y="1600200"/>
            <a:ext cx="2133600" cy="3657600"/>
          </a:xfrm>
        </p:spPr>
        <p:txBody>
          <a:bodyPr>
            <a:noAutofit/>
          </a:bodyPr>
          <a:lstStyle/>
          <a:p>
            <a:r>
              <a:rPr lang="en-US" sz="2800" dirty="0" smtClean="0"/>
              <a:t>Find something unique about your library or your staff</a:t>
            </a: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402"/>
            <a:ext cx="4640649" cy="6807196"/>
          </a:xfrm>
          <a:prstGeom prst="rect">
            <a:avLst/>
          </a:prstGeom>
        </p:spPr>
      </p:pic>
    </p:spTree>
    <p:extLst>
      <p:ext uri="{BB962C8B-B14F-4D97-AF65-F5344CB8AC3E}">
        <p14:creationId xmlns:p14="http://schemas.microsoft.com/office/powerpoint/2010/main" val="3270891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1600" y="1600200"/>
            <a:ext cx="2133600" cy="3657600"/>
          </a:xfrm>
        </p:spPr>
        <p:txBody>
          <a:bodyPr>
            <a:noAutofit/>
          </a:bodyPr>
          <a:lstStyle/>
          <a:p>
            <a:r>
              <a:rPr lang="en-US" sz="2800" dirty="0" smtClean="0"/>
              <a:t>Use social media to interact with your patrons.</a:t>
            </a:r>
          </a:p>
          <a:p>
            <a:endParaRPr lang="en-US" sz="2800" dirty="0" smtClean="0"/>
          </a:p>
          <a:p>
            <a:r>
              <a:rPr lang="en-US" sz="2800" dirty="0" smtClean="0"/>
              <a:t>Book talks, Librarian Q&amp;A, </a:t>
            </a:r>
            <a:r>
              <a:rPr lang="en-US" sz="2800" dirty="0" err="1" smtClean="0"/>
              <a:t>ect</a:t>
            </a:r>
            <a:r>
              <a:rPr lang="en-US" sz="2800" dirty="0" smtClean="0"/>
              <a:t>.</a:t>
            </a: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706" y="25402"/>
            <a:ext cx="4551637" cy="6807196"/>
          </a:xfrm>
          <a:prstGeom prst="rect">
            <a:avLst/>
          </a:prstGeom>
        </p:spPr>
      </p:pic>
    </p:spTree>
    <p:extLst>
      <p:ext uri="{BB962C8B-B14F-4D97-AF65-F5344CB8AC3E}">
        <p14:creationId xmlns:p14="http://schemas.microsoft.com/office/powerpoint/2010/main" val="2096403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1600" y="1600200"/>
            <a:ext cx="2133600" cy="3657600"/>
          </a:xfrm>
        </p:spPr>
        <p:txBody>
          <a:bodyPr>
            <a:noAutofit/>
          </a:bodyPr>
          <a:lstStyle/>
          <a:p>
            <a:r>
              <a:rPr lang="en-US" sz="2800" dirty="0" smtClean="0"/>
              <a:t>Share staff or patron book reviews.</a:t>
            </a:r>
          </a:p>
          <a:p>
            <a:endParaRPr lang="en-US" sz="2800" dirty="0"/>
          </a:p>
          <a:p>
            <a:r>
              <a:rPr lang="en-US" sz="2800" dirty="0" smtClean="0"/>
              <a:t>(one or five stars)</a:t>
            </a: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706" y="92476"/>
            <a:ext cx="4551637" cy="6673048"/>
          </a:xfrm>
          <a:prstGeom prst="rect">
            <a:avLst/>
          </a:prstGeom>
        </p:spPr>
      </p:pic>
    </p:spTree>
    <p:extLst>
      <p:ext uri="{BB962C8B-B14F-4D97-AF65-F5344CB8AC3E}">
        <p14:creationId xmlns:p14="http://schemas.microsoft.com/office/powerpoint/2010/main" val="41809685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1600" y="1219200"/>
            <a:ext cx="2133600" cy="3657600"/>
          </a:xfrm>
        </p:spPr>
        <p:txBody>
          <a:bodyPr>
            <a:noAutofit/>
          </a:bodyPr>
          <a:lstStyle/>
          <a:p>
            <a:r>
              <a:rPr lang="en-US" sz="2800" dirty="0" smtClean="0"/>
              <a:t>Share pictures of you patrons reading in the library or ask them to submit pictures of where they read.</a:t>
            </a: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51" y="92476"/>
            <a:ext cx="4512947" cy="6673048"/>
          </a:xfrm>
          <a:prstGeom prst="rect">
            <a:avLst/>
          </a:prstGeom>
        </p:spPr>
      </p:pic>
    </p:spTree>
    <p:extLst>
      <p:ext uri="{BB962C8B-B14F-4D97-AF65-F5344CB8AC3E}">
        <p14:creationId xmlns:p14="http://schemas.microsoft.com/office/powerpoint/2010/main" val="39933487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1600" y="436411"/>
            <a:ext cx="2133600" cy="3657600"/>
          </a:xfrm>
        </p:spPr>
        <p:txBody>
          <a:bodyPr>
            <a:noAutofit/>
          </a:bodyPr>
          <a:lstStyle/>
          <a:p>
            <a:r>
              <a:rPr lang="en-US" sz="2800" dirty="0" smtClean="0"/>
              <a:t>Find a # that you can use or create your own. </a:t>
            </a:r>
          </a:p>
          <a:p>
            <a:endParaRPr lang="en-US" sz="2800" dirty="0"/>
          </a:p>
          <a:p>
            <a:r>
              <a:rPr lang="en-US" sz="2800" dirty="0" smtClean="0"/>
              <a:t>NY Public Library shares old reviews of books on Tuesdays.</a:t>
            </a: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51" y="420369"/>
            <a:ext cx="4512947" cy="6017262"/>
          </a:xfrm>
          <a:prstGeom prst="rect">
            <a:avLst/>
          </a:prstGeom>
        </p:spPr>
      </p:pic>
    </p:spTree>
    <p:extLst>
      <p:ext uri="{BB962C8B-B14F-4D97-AF65-F5344CB8AC3E}">
        <p14:creationId xmlns:p14="http://schemas.microsoft.com/office/powerpoint/2010/main" val="18888590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1600" y="1066800"/>
            <a:ext cx="2133600" cy="3657600"/>
          </a:xfrm>
        </p:spPr>
        <p:txBody>
          <a:bodyPr>
            <a:noAutofit/>
          </a:bodyPr>
          <a:lstStyle/>
          <a:p>
            <a:r>
              <a:rPr lang="en-US" sz="2800" dirty="0" smtClean="0"/>
              <a:t>In this review </a:t>
            </a:r>
            <a:r>
              <a:rPr lang="en-US" sz="2800" i="1" dirty="0" smtClean="0"/>
              <a:t>The Chocolate War</a:t>
            </a:r>
            <a:r>
              <a:rPr lang="en-US" sz="2800" dirty="0" smtClean="0"/>
              <a:t> was not recommended to be added to the YA collection.</a:t>
            </a: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51" y="420369"/>
            <a:ext cx="4512946" cy="6017262"/>
          </a:xfrm>
          <a:prstGeom prst="rect">
            <a:avLst/>
          </a:prstGeom>
        </p:spPr>
      </p:pic>
    </p:spTree>
    <p:extLst>
      <p:ext uri="{BB962C8B-B14F-4D97-AF65-F5344CB8AC3E}">
        <p14:creationId xmlns:p14="http://schemas.microsoft.com/office/powerpoint/2010/main" val="850868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1600" y="1066800"/>
            <a:ext cx="2133600" cy="3657600"/>
          </a:xfrm>
        </p:spPr>
        <p:txBody>
          <a:bodyPr>
            <a:noAutofit/>
          </a:bodyPr>
          <a:lstStyle/>
          <a:p>
            <a:r>
              <a:rPr lang="en-US" sz="2800" dirty="0" smtClean="0"/>
              <a:t>Here’s a # that both the NYPL and others use.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51" y="420369"/>
            <a:ext cx="4512946" cy="6017261"/>
          </a:xfrm>
          <a:prstGeom prst="rect">
            <a:avLst/>
          </a:prstGeom>
        </p:spPr>
      </p:pic>
    </p:spTree>
    <p:extLst>
      <p:ext uri="{BB962C8B-B14F-4D97-AF65-F5344CB8AC3E}">
        <p14:creationId xmlns:p14="http://schemas.microsoft.com/office/powerpoint/2010/main" val="2762706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71600" y="381000"/>
            <a:ext cx="4086225" cy="5972175"/>
          </a:xfrm>
          <a:prstGeom prst="rect">
            <a:avLst/>
          </a:prstGeom>
        </p:spPr>
      </p:pic>
    </p:spTree>
    <p:extLst>
      <p:ext uri="{BB962C8B-B14F-4D97-AF65-F5344CB8AC3E}">
        <p14:creationId xmlns:p14="http://schemas.microsoft.com/office/powerpoint/2010/main" val="808573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1600" y="1066800"/>
            <a:ext cx="2133600" cy="3657600"/>
          </a:xfrm>
        </p:spPr>
        <p:txBody>
          <a:bodyPr>
            <a:noAutofit/>
          </a:bodyPr>
          <a:lstStyle/>
          <a:p>
            <a:r>
              <a:rPr lang="en-US" sz="2800" dirty="0" smtClean="0"/>
              <a:t>This is a great way to show off your oversized books!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51" y="420369"/>
            <a:ext cx="4512945" cy="6017261"/>
          </a:xfrm>
          <a:prstGeom prst="rect">
            <a:avLst/>
          </a:prstGeom>
        </p:spPr>
      </p:pic>
    </p:spTree>
    <p:extLst>
      <p:ext uri="{BB962C8B-B14F-4D97-AF65-F5344CB8AC3E}">
        <p14:creationId xmlns:p14="http://schemas.microsoft.com/office/powerpoint/2010/main" val="540585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1600" y="609600"/>
            <a:ext cx="2133600" cy="3657600"/>
          </a:xfrm>
        </p:spPr>
        <p:txBody>
          <a:bodyPr>
            <a:noAutofit/>
          </a:bodyPr>
          <a:lstStyle/>
          <a:p>
            <a:r>
              <a:rPr lang="en-US" sz="2800" dirty="0" smtClean="0"/>
              <a:t>Have something unique in your building or around your building. Social media is the perfect place to show it off!</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51" y="420369"/>
            <a:ext cx="4512945" cy="6017260"/>
          </a:xfrm>
          <a:prstGeom prst="rect">
            <a:avLst/>
          </a:prstGeom>
        </p:spPr>
      </p:pic>
    </p:spTree>
    <p:extLst>
      <p:ext uri="{BB962C8B-B14F-4D97-AF65-F5344CB8AC3E}">
        <p14:creationId xmlns:p14="http://schemas.microsoft.com/office/powerpoint/2010/main" val="4291723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5181600" y="1371600"/>
            <a:ext cx="2133600" cy="3657600"/>
          </a:xfrm>
        </p:spPr>
        <p:txBody>
          <a:bodyPr>
            <a:noAutofit/>
          </a:bodyPr>
          <a:lstStyle/>
          <a:p>
            <a:r>
              <a:rPr lang="en-US" sz="2800" dirty="0" smtClean="0"/>
              <a:t>These are plaques that are on the street outside the main branch of the NYPL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51" y="420369"/>
            <a:ext cx="4512945" cy="6017260"/>
          </a:xfrm>
          <a:prstGeom prst="rect">
            <a:avLst/>
          </a:prstGeom>
        </p:spPr>
      </p:pic>
    </p:spTree>
    <p:extLst>
      <p:ext uri="{BB962C8B-B14F-4D97-AF65-F5344CB8AC3E}">
        <p14:creationId xmlns:p14="http://schemas.microsoft.com/office/powerpoint/2010/main" val="1064228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77252" y="4343400"/>
            <a:ext cx="6761747" cy="1828800"/>
          </a:xfrm>
        </p:spPr>
        <p:txBody>
          <a:bodyPr>
            <a:noAutofit/>
          </a:bodyPr>
          <a:lstStyle/>
          <a:p>
            <a:r>
              <a:rPr lang="en-US" sz="2800" dirty="0" smtClean="0"/>
              <a:t>Share books that are timely. </a:t>
            </a:r>
            <a:endParaRPr lang="en-US" sz="2800" dirty="0"/>
          </a:p>
          <a:p>
            <a:endParaRPr lang="en-US" sz="2800" dirty="0" smtClean="0"/>
          </a:p>
          <a:p>
            <a:r>
              <a:rPr lang="en-US" sz="2800" dirty="0" smtClean="0"/>
              <a:t>This book came out around the time Derek was playing his last game.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8600"/>
            <a:ext cx="6629400" cy="3922072"/>
          </a:xfrm>
          <a:prstGeom prst="rect">
            <a:avLst/>
          </a:prstGeom>
        </p:spPr>
      </p:pic>
    </p:spTree>
    <p:extLst>
      <p:ext uri="{BB962C8B-B14F-4D97-AF65-F5344CB8AC3E}">
        <p14:creationId xmlns:p14="http://schemas.microsoft.com/office/powerpoint/2010/main" val="10568287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77252" y="4343400"/>
            <a:ext cx="6761747" cy="1828800"/>
          </a:xfrm>
        </p:spPr>
        <p:txBody>
          <a:bodyPr>
            <a:noAutofit/>
          </a:bodyPr>
          <a:lstStyle/>
          <a:p>
            <a:r>
              <a:rPr lang="en-US" sz="2800" dirty="0" smtClean="0"/>
              <a:t>Share similar themed books for different events, deaths, birthdays, </a:t>
            </a:r>
            <a:r>
              <a:rPr lang="en-US" sz="2800" dirty="0" err="1" smtClean="0"/>
              <a:t>ect</a:t>
            </a:r>
            <a:r>
              <a:rPr lang="en-US" sz="2800" dirty="0" smtClean="0"/>
              <a:t>.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43474"/>
            <a:ext cx="6629400" cy="3692324"/>
          </a:xfrm>
          <a:prstGeom prst="rect">
            <a:avLst/>
          </a:prstGeom>
        </p:spPr>
      </p:pic>
    </p:spTree>
    <p:extLst>
      <p:ext uri="{BB962C8B-B14F-4D97-AF65-F5344CB8AC3E}">
        <p14:creationId xmlns:p14="http://schemas.microsoft.com/office/powerpoint/2010/main" val="34788326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77252" y="4343400"/>
            <a:ext cx="6761747" cy="1828800"/>
          </a:xfrm>
        </p:spPr>
        <p:txBody>
          <a:bodyPr>
            <a:noAutofit/>
          </a:bodyPr>
          <a:lstStyle/>
          <a:p>
            <a:r>
              <a:rPr lang="en-US" sz="2800" dirty="0" smtClean="0"/>
              <a:t>Take #</a:t>
            </a:r>
            <a:r>
              <a:rPr lang="en-US" sz="2800" dirty="0" err="1" smtClean="0"/>
              <a:t>shelfies</a:t>
            </a:r>
            <a:endParaRPr lang="en-US" sz="2800" dirty="0" smtClean="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95" y="343474"/>
            <a:ext cx="6444209" cy="3692324"/>
          </a:xfrm>
          <a:prstGeom prst="rect">
            <a:avLst/>
          </a:prstGeom>
        </p:spPr>
      </p:pic>
    </p:spTree>
    <p:extLst>
      <p:ext uri="{BB962C8B-B14F-4D97-AF65-F5344CB8AC3E}">
        <p14:creationId xmlns:p14="http://schemas.microsoft.com/office/powerpoint/2010/main" val="32922095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77252" y="4343400"/>
            <a:ext cx="6761747" cy="1828800"/>
          </a:xfrm>
        </p:spPr>
        <p:txBody>
          <a:bodyPr>
            <a:noAutofit/>
          </a:bodyPr>
          <a:lstStyle/>
          <a:p>
            <a:r>
              <a:rPr lang="en-US" sz="2800" dirty="0" smtClean="0"/>
              <a:t>Share library programing</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795" y="432701"/>
            <a:ext cx="6444209" cy="3513869"/>
          </a:xfrm>
          <a:prstGeom prst="rect">
            <a:avLst/>
          </a:prstGeom>
        </p:spPr>
      </p:pic>
    </p:spTree>
    <p:extLst>
      <p:ext uri="{BB962C8B-B14F-4D97-AF65-F5344CB8AC3E}">
        <p14:creationId xmlns:p14="http://schemas.microsoft.com/office/powerpoint/2010/main" val="2551974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77252" y="4343400"/>
            <a:ext cx="6761747" cy="1828800"/>
          </a:xfrm>
        </p:spPr>
        <p:txBody>
          <a:bodyPr>
            <a:noAutofit/>
          </a:bodyPr>
          <a:lstStyle/>
          <a:p>
            <a:r>
              <a:rPr lang="en-US" sz="2800" dirty="0" smtClean="0"/>
              <a:t>Here’s an adult craft of turning a tie into a travel mug cozy and then we made matching </a:t>
            </a:r>
            <a:r>
              <a:rPr lang="en-US" sz="2800" dirty="0" err="1" smtClean="0"/>
              <a:t>braclets</a:t>
            </a:r>
            <a:r>
              <a:rPr lang="en-US" sz="2800" dirty="0" smtClean="0"/>
              <a:t>.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94" y="432701"/>
            <a:ext cx="6281811" cy="3513869"/>
          </a:xfrm>
          <a:prstGeom prst="rect">
            <a:avLst/>
          </a:prstGeom>
        </p:spPr>
      </p:pic>
    </p:spTree>
    <p:extLst>
      <p:ext uri="{BB962C8B-B14F-4D97-AF65-F5344CB8AC3E}">
        <p14:creationId xmlns:p14="http://schemas.microsoft.com/office/powerpoint/2010/main" val="2757930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https://encrypted-tbn0.gstatic.com/images?q=tbn:ANd9GcTUM2hLcxSfs61ljdYv1DJ2ZQ0WbtvylV-0M3UqvDk_Z7ylZKv9z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55575" y="279167"/>
            <a:ext cx="8382000" cy="1569660"/>
          </a:xfrm>
          <a:prstGeom prst="rect">
            <a:avLst/>
          </a:prstGeom>
          <a:noFill/>
        </p:spPr>
        <p:txBody>
          <a:bodyPr wrap="square" lIns="91440" tIns="45720" rIns="91440" bIns="45720">
            <a:spAutoFit/>
          </a:bodyPr>
          <a:lstStyle/>
          <a:p>
            <a:pPr algn="ctr"/>
            <a:r>
              <a:rPr lang="en-US" sz="4800" b="1" dirty="0" smtClean="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rPr>
              <a:t>What is Pinterest and Why Should My Library Care?</a:t>
            </a:r>
            <a:endParaRPr lang="en-US" sz="4800" b="1" dirty="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sp>
        <p:nvSpPr>
          <p:cNvPr id="5" name="TextBox 4"/>
          <p:cNvSpPr txBox="1"/>
          <p:nvPr/>
        </p:nvSpPr>
        <p:spPr>
          <a:xfrm>
            <a:off x="914400" y="2438400"/>
            <a:ext cx="6553200" cy="3693319"/>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t>Visual Content Sharing Site</a:t>
            </a:r>
          </a:p>
          <a:p>
            <a:pPr marL="285750" indent="-285750">
              <a:buFont typeface="Arial" panose="020B0604020202020204" pitchFamily="34" charset="0"/>
              <a:buChar char="•"/>
            </a:pPr>
            <a:r>
              <a:rPr lang="en-US" sz="3600" dirty="0" smtClean="0"/>
              <a:t>Over 70 Million Users</a:t>
            </a:r>
          </a:p>
          <a:p>
            <a:pPr marL="285750" indent="-285750">
              <a:buFont typeface="Arial" panose="020B0604020202020204" pitchFamily="34" charset="0"/>
              <a:buChar char="•"/>
            </a:pPr>
            <a:r>
              <a:rPr lang="en-US" sz="3600" dirty="0" smtClean="0"/>
              <a:t>Longer user </a:t>
            </a:r>
            <a:r>
              <a:rPr lang="en-US" sz="3600" dirty="0" smtClean="0"/>
              <a:t>engagement </a:t>
            </a:r>
            <a:r>
              <a:rPr lang="en-US" sz="3600" dirty="0" smtClean="0"/>
              <a:t>– 15.8 minutes per session*</a:t>
            </a:r>
          </a:p>
          <a:p>
            <a:pPr marL="285750" indent="-285750">
              <a:buFont typeface="Arial" panose="020B0604020202020204" pitchFamily="34" charset="0"/>
              <a:buChar char="•"/>
            </a:pPr>
            <a:r>
              <a:rPr lang="en-US" sz="3600" dirty="0" smtClean="0"/>
              <a:t>It taps into new trends for collections discovery</a:t>
            </a:r>
          </a:p>
          <a:p>
            <a:pPr marL="285750" indent="-285750">
              <a:buFont typeface="Arial" panose="020B0604020202020204" pitchFamily="34" charset="0"/>
              <a:buChar char="•"/>
            </a:pPr>
            <a:endParaRPr lang="en-US" dirty="0"/>
          </a:p>
        </p:txBody>
      </p:sp>
      <p:sp>
        <p:nvSpPr>
          <p:cNvPr id="8" name="TextBox 7"/>
          <p:cNvSpPr txBox="1"/>
          <p:nvPr/>
        </p:nvSpPr>
        <p:spPr>
          <a:xfrm>
            <a:off x="838200" y="6250548"/>
            <a:ext cx="6324600" cy="307777"/>
          </a:xfrm>
          <a:prstGeom prst="rect">
            <a:avLst/>
          </a:prstGeom>
          <a:noFill/>
        </p:spPr>
        <p:txBody>
          <a:bodyPr wrap="square" rtlCol="0">
            <a:spAutoFit/>
          </a:bodyPr>
          <a:lstStyle/>
          <a:p>
            <a:r>
              <a:rPr lang="en-US" sz="1400" dirty="0" smtClean="0"/>
              <a:t>* Omnicore.com - 30 Reasons Why </a:t>
            </a:r>
            <a:r>
              <a:rPr lang="en-US" sz="1400" dirty="0" err="1" smtClean="0"/>
              <a:t>Pinterest</a:t>
            </a:r>
            <a:r>
              <a:rPr lang="en-US" sz="1400" dirty="0" smtClean="0"/>
              <a:t> Will Rule Social Media in 2014</a:t>
            </a:r>
            <a:endParaRPr lang="en-US" sz="1400" dirty="0"/>
          </a:p>
        </p:txBody>
      </p:sp>
      <p:pic>
        <p:nvPicPr>
          <p:cNvPr id="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6353" y="5892084"/>
            <a:ext cx="122077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9542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371600"/>
            <a:ext cx="5248275" cy="380208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228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4572000"/>
            <a:ext cx="7008329" cy="282129"/>
          </a:xfrm>
          <a:prstGeom prst="rect">
            <a:avLst/>
          </a:prstGeom>
          <a:noFill/>
        </p:spPr>
        <p:txBody>
          <a:bodyPr vert="horz" wrap="none" lIns="0" tIns="0" rIns="0" bIns="0" rtlCol="0">
            <a:spAutoFit/>
          </a:bodyPr>
          <a:lstStyle/>
          <a:p>
            <a:pPr>
              <a:lnSpc>
                <a:spcPts val="1098"/>
              </a:lnSpc>
            </a:pPr>
            <a:r>
              <a:rPr lang="en-CA" sz="2600" dirty="0">
                <a:solidFill>
                  <a:srgbClr val="000000"/>
                </a:solidFill>
                <a:latin typeface="+mj-lt"/>
                <a:cs typeface="Arial"/>
              </a:rPr>
              <a:t>Do something unexpected… and fun to look at.</a:t>
            </a:r>
          </a:p>
          <a:p>
            <a:pPr>
              <a:lnSpc>
                <a:spcPts val="1098"/>
              </a:lnSpc>
            </a:pPr>
            <a:endParaRPr lang="en-CA" sz="955" dirty="0">
              <a:solidFill>
                <a:srgbClr val="000000"/>
              </a:solidFill>
            </a:endParaRPr>
          </a:p>
        </p:txBody>
      </p:sp>
      <p:pic>
        <p:nvPicPr>
          <p:cNvPr id="4" name="Picture 3"/>
          <p:cNvPicPr>
            <a:picLocks noChangeAspect="1"/>
          </p:cNvPicPr>
          <p:nvPr/>
        </p:nvPicPr>
        <p:blipFill>
          <a:blip r:embed="rId2"/>
          <a:stretch>
            <a:fillRect/>
          </a:stretch>
        </p:blipFill>
        <p:spPr>
          <a:xfrm>
            <a:off x="914400" y="685799"/>
            <a:ext cx="5410200" cy="3615227"/>
          </a:xfrm>
          <a:prstGeom prst="rect">
            <a:avLst/>
          </a:prstGeom>
        </p:spPr>
      </p:pic>
    </p:spTree>
    <p:extLst>
      <p:ext uri="{BB962C8B-B14F-4D97-AF65-F5344CB8AC3E}">
        <p14:creationId xmlns:p14="http://schemas.microsoft.com/office/powerpoint/2010/main" val="7351224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6353" y="5892084"/>
            <a:ext cx="122077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14300" y="228600"/>
            <a:ext cx="8686800" cy="1569660"/>
          </a:xfrm>
          <a:prstGeom prst="rect">
            <a:avLst/>
          </a:prstGeom>
          <a:noFill/>
        </p:spPr>
        <p:txBody>
          <a:bodyPr wrap="square" lIns="91440" tIns="45720" rIns="91440" bIns="45720">
            <a:spAutoFit/>
          </a:bodyPr>
          <a:lstStyle/>
          <a:p>
            <a:pPr algn="ctr"/>
            <a:r>
              <a:rPr lang="en-US" sz="4800" b="1" dirty="0" smtClean="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rPr>
              <a:t>Ways Libraries are Using </a:t>
            </a:r>
            <a:r>
              <a:rPr lang="en-US" sz="4800" b="1" dirty="0" err="1" smtClean="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rPr>
              <a:t>Pinterest</a:t>
            </a:r>
            <a:r>
              <a:rPr lang="en-US" sz="4800" b="1" dirty="0" smtClean="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rPr>
              <a:t> </a:t>
            </a:r>
            <a:endParaRPr lang="en-US" sz="4800" b="1" dirty="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sp>
        <p:nvSpPr>
          <p:cNvPr id="15" name="TextBox 14"/>
          <p:cNvSpPr txBox="1"/>
          <p:nvPr/>
        </p:nvSpPr>
        <p:spPr>
          <a:xfrm>
            <a:off x="381000" y="2209800"/>
            <a:ext cx="8153400" cy="3816429"/>
          </a:xfrm>
          <a:prstGeom prst="rect">
            <a:avLst/>
          </a:prstGeom>
          <a:noFill/>
        </p:spPr>
        <p:txBody>
          <a:bodyPr wrap="square" rtlCol="0">
            <a:spAutoFit/>
          </a:bodyPr>
          <a:lstStyle/>
          <a:p>
            <a:pPr>
              <a:buFont typeface="Arial" pitchFamily="34" charset="0"/>
              <a:buChar char="•"/>
            </a:pPr>
            <a:r>
              <a:rPr lang="en-US" sz="3200" dirty="0" smtClean="0"/>
              <a:t>Curate Reading Lists</a:t>
            </a:r>
          </a:p>
          <a:p>
            <a:pPr>
              <a:buFont typeface="Arial" pitchFamily="34" charset="0"/>
              <a:buChar char="•"/>
            </a:pPr>
            <a:r>
              <a:rPr lang="en-US" sz="3200" dirty="0" smtClean="0"/>
              <a:t>Sharing New Acquisitions</a:t>
            </a:r>
          </a:p>
          <a:p>
            <a:pPr>
              <a:buFont typeface="Arial" pitchFamily="34" charset="0"/>
              <a:buChar char="•"/>
            </a:pPr>
            <a:r>
              <a:rPr lang="en-US" sz="3200" dirty="0" smtClean="0"/>
              <a:t>Promoting Library Activities</a:t>
            </a:r>
          </a:p>
          <a:p>
            <a:pPr>
              <a:buFont typeface="Arial" pitchFamily="34" charset="0"/>
              <a:buChar char="•"/>
            </a:pPr>
            <a:r>
              <a:rPr lang="en-US" sz="3200" dirty="0" smtClean="0"/>
              <a:t>Showcasing Historic Collections</a:t>
            </a:r>
          </a:p>
          <a:p>
            <a:pPr>
              <a:buFont typeface="Arial" pitchFamily="34" charset="0"/>
              <a:buChar char="•"/>
            </a:pPr>
            <a:r>
              <a:rPr lang="en-US" sz="3200" dirty="0" smtClean="0"/>
              <a:t>Collecting Display Ideas</a:t>
            </a:r>
          </a:p>
          <a:p>
            <a:pPr>
              <a:buFont typeface="Arial" pitchFamily="34" charset="0"/>
              <a:buChar char="•"/>
            </a:pPr>
            <a:r>
              <a:rPr lang="en-US" sz="3200" dirty="0" smtClean="0"/>
              <a:t>Getting Inspired for Library Programs</a:t>
            </a:r>
          </a:p>
          <a:p>
            <a:pPr>
              <a:buFont typeface="Arial" pitchFamily="34" charset="0"/>
              <a:buChar char="•"/>
            </a:pPr>
            <a:r>
              <a:rPr lang="en-US" sz="3200" dirty="0" smtClean="0"/>
              <a:t>Highlighting Staff Members (Staff Picks Boards)</a:t>
            </a:r>
          </a:p>
          <a:p>
            <a:endParaRPr lang="en-US" dirty="0"/>
          </a:p>
        </p:txBody>
      </p:sp>
    </p:spTree>
    <p:extLst>
      <p:ext uri="{BB962C8B-B14F-4D97-AF65-F5344CB8AC3E}">
        <p14:creationId xmlns:p14="http://schemas.microsoft.com/office/powerpoint/2010/main" val="24277415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0" name="Picture 58"/>
          <p:cNvPicPr>
            <a:picLocks noChangeAspect="1" noChangeArrowheads="1"/>
          </p:cNvPicPr>
          <p:nvPr/>
        </p:nvPicPr>
        <p:blipFill>
          <a:blip r:embed="rId3" cstate="print"/>
          <a:srcRect t="10649" b="4156"/>
          <a:stretch>
            <a:fillRect/>
          </a:stretch>
        </p:blipFill>
        <p:spPr bwMode="auto">
          <a:xfrm>
            <a:off x="304800" y="1219200"/>
            <a:ext cx="8443332" cy="4495800"/>
          </a:xfrm>
          <a:prstGeom prst="rect">
            <a:avLst/>
          </a:prstGeom>
          <a:noFill/>
          <a:ln w="9525">
            <a:noFill/>
            <a:miter lim="800000"/>
            <a:headEnd/>
            <a:tailEnd/>
          </a:ln>
        </p:spPr>
      </p:pic>
      <p:sp>
        <p:nvSpPr>
          <p:cNvPr id="62" name="Rectangle 61"/>
          <p:cNvSpPr/>
          <p:nvPr/>
        </p:nvSpPr>
        <p:spPr>
          <a:xfrm>
            <a:off x="304800" y="228600"/>
            <a:ext cx="8686800" cy="830997"/>
          </a:xfrm>
          <a:prstGeom prst="rect">
            <a:avLst/>
          </a:prstGeom>
          <a:noFill/>
        </p:spPr>
        <p:txBody>
          <a:bodyPr wrap="square" lIns="91440" tIns="45720" rIns="91440" bIns="45720">
            <a:spAutoFit/>
          </a:bodyPr>
          <a:lstStyle/>
          <a:p>
            <a:pPr algn="ctr"/>
            <a:r>
              <a:rPr lang="en-US" sz="4800" b="1" dirty="0" smtClean="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rPr>
              <a:t>Boards?</a:t>
            </a:r>
            <a:endParaRPr lang="en-US" sz="4800" b="1" dirty="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pic>
        <p:nvPicPr>
          <p:cNvPr id="6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6353" y="5892084"/>
            <a:ext cx="122077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65319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676400"/>
            <a:ext cx="8077200" cy="4524315"/>
          </a:xfrm>
          <a:prstGeom prst="rect">
            <a:avLst/>
          </a:prstGeom>
          <a:noFill/>
        </p:spPr>
        <p:txBody>
          <a:bodyPr wrap="square" rtlCol="0">
            <a:spAutoFit/>
          </a:bodyPr>
          <a:lstStyle/>
          <a:p>
            <a:pPr>
              <a:buFont typeface="Arial" pitchFamily="34" charset="0"/>
              <a:buChar char="•"/>
            </a:pPr>
            <a:r>
              <a:rPr lang="en-US" sz="3200" dirty="0" smtClean="0"/>
              <a:t>Get Caught Reading</a:t>
            </a:r>
          </a:p>
          <a:p>
            <a:pPr>
              <a:buFont typeface="Arial" pitchFamily="34" charset="0"/>
              <a:buChar char="•"/>
            </a:pPr>
            <a:r>
              <a:rPr lang="en-US" sz="3200" dirty="0" smtClean="0"/>
              <a:t>Words, Words, Words</a:t>
            </a:r>
          </a:p>
          <a:p>
            <a:pPr>
              <a:buFont typeface="Arial" pitchFamily="34" charset="0"/>
              <a:buChar char="•"/>
            </a:pPr>
            <a:r>
              <a:rPr lang="en-US" sz="3200" dirty="0" smtClean="0"/>
              <a:t>Library Crafting</a:t>
            </a:r>
          </a:p>
          <a:p>
            <a:pPr>
              <a:buFont typeface="Arial" pitchFamily="34" charset="0"/>
              <a:buChar char="•"/>
            </a:pPr>
            <a:r>
              <a:rPr lang="en-US" sz="3200" dirty="0" smtClean="0"/>
              <a:t>Literary Eats</a:t>
            </a:r>
          </a:p>
          <a:p>
            <a:pPr>
              <a:buFont typeface="Arial" pitchFamily="34" charset="0"/>
              <a:buChar char="•"/>
            </a:pPr>
            <a:r>
              <a:rPr lang="en-US" sz="3200" dirty="0" smtClean="0"/>
              <a:t>Spaces and Places</a:t>
            </a:r>
          </a:p>
          <a:p>
            <a:pPr>
              <a:buFont typeface="Arial" pitchFamily="34" charset="0"/>
              <a:buChar char="•"/>
            </a:pPr>
            <a:r>
              <a:rPr lang="en-US" sz="3200" dirty="0" smtClean="0"/>
              <a:t>Book Displays/Marketing</a:t>
            </a:r>
          </a:p>
          <a:p>
            <a:pPr>
              <a:buFont typeface="Arial" pitchFamily="34" charset="0"/>
              <a:buChar char="•"/>
            </a:pPr>
            <a:r>
              <a:rPr lang="en-US" sz="3200" dirty="0" smtClean="0"/>
              <a:t>Summer Reading </a:t>
            </a:r>
          </a:p>
          <a:p>
            <a:pPr>
              <a:buFont typeface="Arial" pitchFamily="34" charset="0"/>
              <a:buChar char="•"/>
            </a:pPr>
            <a:endParaRPr lang="en-US" sz="3200" dirty="0" smtClean="0"/>
          </a:p>
          <a:p>
            <a:pPr>
              <a:buFont typeface="Arial" pitchFamily="34" charset="0"/>
              <a:buChar char="•"/>
            </a:pPr>
            <a:r>
              <a:rPr lang="en-US" sz="3200" dirty="0" smtClean="0"/>
              <a:t>Sky is the limit – use your imagination!</a:t>
            </a:r>
            <a:endParaRPr lang="en-US" sz="3200" dirty="0"/>
          </a:p>
        </p:txBody>
      </p:sp>
      <p:sp>
        <p:nvSpPr>
          <p:cNvPr id="5" name="Rectangle 4"/>
          <p:cNvSpPr/>
          <p:nvPr/>
        </p:nvSpPr>
        <p:spPr>
          <a:xfrm>
            <a:off x="304800" y="533400"/>
            <a:ext cx="8686800" cy="830997"/>
          </a:xfrm>
          <a:prstGeom prst="rect">
            <a:avLst/>
          </a:prstGeom>
          <a:noFill/>
        </p:spPr>
        <p:txBody>
          <a:bodyPr wrap="square" lIns="91440" tIns="45720" rIns="91440" bIns="45720">
            <a:spAutoFit/>
          </a:bodyPr>
          <a:lstStyle/>
          <a:p>
            <a:pPr algn="ctr"/>
            <a:r>
              <a:rPr lang="en-US" sz="4800" b="1" dirty="0" smtClean="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rPr>
              <a:t>Other Boards</a:t>
            </a:r>
            <a:endParaRPr lang="en-US" sz="4800" b="1" dirty="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229" y="5943600"/>
            <a:ext cx="122077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77422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533400"/>
            <a:ext cx="8686800" cy="830997"/>
          </a:xfrm>
          <a:prstGeom prst="rect">
            <a:avLst/>
          </a:prstGeom>
          <a:noFill/>
        </p:spPr>
        <p:txBody>
          <a:bodyPr wrap="square" lIns="91440" tIns="45720" rIns="91440" bIns="45720">
            <a:spAutoFit/>
          </a:bodyPr>
          <a:lstStyle/>
          <a:p>
            <a:pPr algn="ctr"/>
            <a:r>
              <a:rPr lang="en-US" sz="4800" b="1" dirty="0" smtClean="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rPr>
              <a:t>Libraries to Follow</a:t>
            </a:r>
            <a:endParaRPr lang="en-US" sz="4800" b="1" dirty="0">
              <a:ln w="12700">
                <a:solidFill>
                  <a:schemeClr val="tx1">
                    <a:lumMod val="95000"/>
                    <a:lumOff val="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6353" y="5892084"/>
            <a:ext cx="122077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57200" y="1981200"/>
            <a:ext cx="8534400" cy="2677656"/>
          </a:xfrm>
          <a:prstGeom prst="rect">
            <a:avLst/>
          </a:prstGeom>
          <a:noFill/>
        </p:spPr>
        <p:txBody>
          <a:bodyPr wrap="square" rtlCol="0">
            <a:spAutoFit/>
          </a:bodyPr>
          <a:lstStyle/>
          <a:p>
            <a:pPr>
              <a:buFont typeface="Arial" pitchFamily="34" charset="0"/>
              <a:buChar char="•"/>
            </a:pPr>
            <a:r>
              <a:rPr lang="en-US" sz="2800" dirty="0" smtClean="0"/>
              <a:t>Denville Public Library </a:t>
            </a:r>
          </a:p>
          <a:p>
            <a:pPr>
              <a:buFont typeface="Arial" pitchFamily="34" charset="0"/>
              <a:buChar char="•"/>
            </a:pPr>
            <a:r>
              <a:rPr lang="en-US" sz="2800" dirty="0" smtClean="0"/>
              <a:t>Belmont Public Library – All Things Jane Austen</a:t>
            </a:r>
          </a:p>
          <a:p>
            <a:pPr>
              <a:buFont typeface="Arial" pitchFamily="34" charset="0"/>
              <a:buChar char="•"/>
            </a:pPr>
            <a:r>
              <a:rPr lang="en-US" sz="2800" dirty="0" smtClean="0"/>
              <a:t>Bernardsville Public Library – Before they Were Films</a:t>
            </a:r>
          </a:p>
          <a:p>
            <a:pPr>
              <a:buFont typeface="Arial" pitchFamily="34" charset="0"/>
              <a:buChar char="•"/>
            </a:pPr>
            <a:r>
              <a:rPr lang="en-US" sz="2800" dirty="0" smtClean="0"/>
              <a:t>Statesboro Regional Public Library System  - Awful Books</a:t>
            </a:r>
          </a:p>
          <a:p>
            <a:pPr>
              <a:buFont typeface="Arial" pitchFamily="34" charset="0"/>
              <a:buChar char="•"/>
            </a:pPr>
            <a:r>
              <a:rPr lang="en-US" sz="2800" dirty="0" smtClean="0"/>
              <a:t>NY Public Library- #</a:t>
            </a:r>
            <a:r>
              <a:rPr lang="en-US" sz="2800" dirty="0" err="1" smtClean="0"/>
              <a:t>ireadeverywhere</a:t>
            </a:r>
            <a:endParaRPr lang="en-US" sz="2800" dirty="0" smtClean="0"/>
          </a:p>
          <a:p>
            <a:pPr>
              <a:buFont typeface="Arial" pitchFamily="34" charset="0"/>
              <a:buChar char="•"/>
            </a:pPr>
            <a:r>
              <a:rPr lang="en-US" sz="2800" dirty="0" smtClean="0"/>
              <a:t>SE Library – A is for App</a:t>
            </a:r>
            <a:endParaRPr lang="en-US" sz="2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Marketing</a:t>
            </a:r>
            <a:endParaRPr lang="en-US" dirty="0"/>
          </a:p>
        </p:txBody>
      </p:sp>
      <p:sp>
        <p:nvSpPr>
          <p:cNvPr id="3" name="Content Placeholder 2"/>
          <p:cNvSpPr>
            <a:spLocks noGrp="1"/>
          </p:cNvSpPr>
          <p:nvPr>
            <p:ph idx="1"/>
          </p:nvPr>
        </p:nvSpPr>
        <p:spPr>
          <a:xfrm>
            <a:off x="609598" y="1600200"/>
            <a:ext cx="6705601" cy="4441163"/>
          </a:xfrm>
        </p:spPr>
        <p:txBody>
          <a:bodyPr>
            <a:noAutofit/>
          </a:bodyPr>
          <a:lstStyle/>
          <a:p>
            <a:pPr marL="0" indent="0">
              <a:buNone/>
            </a:pPr>
            <a:r>
              <a:rPr lang="en-US" sz="2400" dirty="0" smtClean="0"/>
              <a:t>Take advantage of all community opportunities</a:t>
            </a:r>
          </a:p>
          <a:p>
            <a:endParaRPr lang="en-US" sz="2400" dirty="0" smtClean="0"/>
          </a:p>
          <a:p>
            <a:r>
              <a:rPr lang="en-US" sz="2400" dirty="0" smtClean="0"/>
              <a:t>Participate in as many events and activates in your town</a:t>
            </a:r>
          </a:p>
          <a:p>
            <a:pPr lvl="1"/>
            <a:r>
              <a:rPr lang="en-US" sz="2000" dirty="0" smtClean="0"/>
              <a:t>Examples</a:t>
            </a:r>
          </a:p>
          <a:p>
            <a:pPr lvl="2"/>
            <a:r>
              <a:rPr lang="en-US" sz="1800" dirty="0" smtClean="0"/>
              <a:t>Town farmers markets</a:t>
            </a:r>
          </a:p>
          <a:p>
            <a:pPr lvl="2"/>
            <a:r>
              <a:rPr lang="en-US" sz="1800" dirty="0" smtClean="0"/>
              <a:t>Craft shows</a:t>
            </a:r>
          </a:p>
          <a:p>
            <a:pPr lvl="2"/>
            <a:r>
              <a:rPr lang="en-US" sz="1800" dirty="0" smtClean="0"/>
              <a:t>Fairs</a:t>
            </a:r>
          </a:p>
          <a:p>
            <a:pPr lvl="2"/>
            <a:r>
              <a:rPr lang="en-US" sz="1800" dirty="0" err="1" smtClean="0"/>
              <a:t>Ect</a:t>
            </a:r>
            <a:r>
              <a:rPr lang="en-US" sz="1800" dirty="0" smtClean="0"/>
              <a:t>.</a:t>
            </a:r>
            <a:endParaRPr lang="en-US" sz="1800" dirty="0"/>
          </a:p>
        </p:txBody>
      </p:sp>
    </p:spTree>
    <p:extLst>
      <p:ext uri="{BB962C8B-B14F-4D97-AF65-F5344CB8AC3E}">
        <p14:creationId xmlns:p14="http://schemas.microsoft.com/office/powerpoint/2010/main" val="28259267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Marketing</a:t>
            </a:r>
            <a:endParaRPr lang="en-US" dirty="0"/>
          </a:p>
        </p:txBody>
      </p:sp>
      <p:sp>
        <p:nvSpPr>
          <p:cNvPr id="3" name="Content Placeholder 2"/>
          <p:cNvSpPr>
            <a:spLocks noGrp="1"/>
          </p:cNvSpPr>
          <p:nvPr>
            <p:ph idx="1"/>
          </p:nvPr>
        </p:nvSpPr>
        <p:spPr>
          <a:xfrm>
            <a:off x="609598" y="1600200"/>
            <a:ext cx="6705601" cy="3880773"/>
          </a:xfrm>
        </p:spPr>
        <p:txBody>
          <a:bodyPr>
            <a:normAutofit lnSpcReduction="10000"/>
          </a:bodyPr>
          <a:lstStyle/>
          <a:p>
            <a:pPr marL="0" indent="0">
              <a:buNone/>
            </a:pPr>
            <a:r>
              <a:rPr lang="en-US" sz="2400" dirty="0" smtClean="0"/>
              <a:t>Try to get a spot where you can have a physical presence in the community</a:t>
            </a:r>
          </a:p>
          <a:p>
            <a:endParaRPr lang="en-US" sz="2400" dirty="0" smtClean="0"/>
          </a:p>
          <a:p>
            <a:r>
              <a:rPr lang="en-US" sz="2400" dirty="0" smtClean="0"/>
              <a:t>If they will let you, set up a table and be visible to promote the library to those who never come into your building</a:t>
            </a:r>
          </a:p>
          <a:p>
            <a:r>
              <a:rPr lang="en-US" sz="2400" dirty="0" smtClean="0"/>
              <a:t>Places to try can include but aren’t limited too:</a:t>
            </a:r>
          </a:p>
          <a:p>
            <a:pPr lvl="1"/>
            <a:r>
              <a:rPr lang="en-US" sz="2000" dirty="0" smtClean="0"/>
              <a:t>The REC center, local pizza parlor, grocery store, Starbucks</a:t>
            </a:r>
            <a:endParaRPr lang="en-US" sz="2000" dirty="0"/>
          </a:p>
        </p:txBody>
      </p:sp>
    </p:spTree>
    <p:extLst>
      <p:ext uri="{BB962C8B-B14F-4D97-AF65-F5344CB8AC3E}">
        <p14:creationId xmlns:p14="http://schemas.microsoft.com/office/powerpoint/2010/main" val="41596107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Marketing</a:t>
            </a:r>
            <a:endParaRPr lang="en-US" dirty="0"/>
          </a:p>
        </p:txBody>
      </p:sp>
      <p:sp>
        <p:nvSpPr>
          <p:cNvPr id="3" name="Content Placeholder 2"/>
          <p:cNvSpPr>
            <a:spLocks noGrp="1"/>
          </p:cNvSpPr>
          <p:nvPr>
            <p:ph idx="1"/>
          </p:nvPr>
        </p:nvSpPr>
        <p:spPr>
          <a:xfrm>
            <a:off x="609598" y="1600200"/>
            <a:ext cx="6705601" cy="4572000"/>
          </a:xfrm>
        </p:spPr>
        <p:txBody>
          <a:bodyPr>
            <a:normAutofit lnSpcReduction="10000"/>
          </a:bodyPr>
          <a:lstStyle/>
          <a:p>
            <a:pPr marL="0" indent="0">
              <a:buNone/>
            </a:pPr>
            <a:r>
              <a:rPr lang="en-US" sz="2400" dirty="0" smtClean="0"/>
              <a:t>Host a Volunteer Fair</a:t>
            </a:r>
          </a:p>
          <a:p>
            <a:pPr marL="0" indent="0">
              <a:buNone/>
            </a:pPr>
            <a:endParaRPr lang="en-US" sz="2400" dirty="0"/>
          </a:p>
          <a:p>
            <a:pPr marL="0" indent="0">
              <a:buNone/>
            </a:pPr>
            <a:r>
              <a:rPr lang="en-US" sz="2400" dirty="0" smtClean="0"/>
              <a:t>Host a Business Fair or Speed Networking Event</a:t>
            </a:r>
          </a:p>
          <a:p>
            <a:pPr marL="0" indent="0">
              <a:buNone/>
            </a:pPr>
            <a:endParaRPr lang="en-US" sz="2400" dirty="0" smtClean="0"/>
          </a:p>
          <a:p>
            <a:pPr marL="0" indent="0">
              <a:buNone/>
            </a:pPr>
            <a:r>
              <a:rPr lang="en-US" sz="2400" dirty="0"/>
              <a:t>Partner with local Businesses</a:t>
            </a:r>
          </a:p>
          <a:p>
            <a:r>
              <a:rPr lang="en-US" sz="2400" dirty="0"/>
              <a:t>Facebook campaign – Where is your library card in the community</a:t>
            </a:r>
          </a:p>
          <a:p>
            <a:pPr lvl="1"/>
            <a:r>
              <a:rPr lang="en-US" dirty="0"/>
              <a:t>See if the business will donate a prize for the winner who guesses the business location</a:t>
            </a:r>
          </a:p>
          <a:p>
            <a:pPr lvl="1"/>
            <a:r>
              <a:rPr lang="en-US" dirty="0"/>
              <a:t>Partner with a local business who will offer a % of sales when residents show their library card and then promote the list in the building and online.</a:t>
            </a:r>
          </a:p>
          <a:p>
            <a:pPr marL="0" indent="0">
              <a:buNone/>
            </a:pPr>
            <a:endParaRPr lang="en-US" sz="2400" dirty="0" smtClean="0"/>
          </a:p>
        </p:txBody>
      </p:sp>
    </p:spTree>
    <p:extLst>
      <p:ext uri="{BB962C8B-B14F-4D97-AF65-F5344CB8AC3E}">
        <p14:creationId xmlns:p14="http://schemas.microsoft.com/office/powerpoint/2010/main" val="25718887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Marketing</a:t>
            </a:r>
            <a:endParaRPr lang="en-US" dirty="0"/>
          </a:p>
        </p:txBody>
      </p:sp>
      <p:sp>
        <p:nvSpPr>
          <p:cNvPr id="3" name="Content Placeholder 2"/>
          <p:cNvSpPr>
            <a:spLocks noGrp="1"/>
          </p:cNvSpPr>
          <p:nvPr>
            <p:ph idx="1"/>
          </p:nvPr>
        </p:nvSpPr>
        <p:spPr>
          <a:xfrm>
            <a:off x="609598" y="1600200"/>
            <a:ext cx="6705602" cy="4572000"/>
          </a:xfrm>
        </p:spPr>
        <p:txBody>
          <a:bodyPr>
            <a:noAutofit/>
          </a:bodyPr>
          <a:lstStyle/>
          <a:p>
            <a:pPr marL="0" indent="0">
              <a:buNone/>
            </a:pPr>
            <a:r>
              <a:rPr lang="en-US" sz="2400" dirty="0"/>
              <a:t>Partner with </a:t>
            </a:r>
            <a:r>
              <a:rPr lang="en-US" sz="2400" dirty="0" smtClean="0"/>
              <a:t>SCORE</a:t>
            </a:r>
          </a:p>
          <a:p>
            <a:pPr marL="0" indent="0">
              <a:buNone/>
            </a:pPr>
            <a:endParaRPr lang="en-US" sz="2400" dirty="0"/>
          </a:p>
          <a:p>
            <a:pPr marL="0" indent="0">
              <a:buNone/>
            </a:pPr>
            <a:r>
              <a:rPr lang="en-US" sz="2400" dirty="0" smtClean="0"/>
              <a:t>Get </a:t>
            </a:r>
            <a:r>
              <a:rPr lang="en-US" sz="2400" dirty="0"/>
              <a:t>involved with your local Chamber, Rotary</a:t>
            </a:r>
            <a:r>
              <a:rPr lang="en-US" sz="2400" dirty="0" smtClean="0"/>
              <a:t>, Kiwanis</a:t>
            </a:r>
            <a:r>
              <a:rPr lang="en-US" sz="2400" dirty="0"/>
              <a:t>, etc</a:t>
            </a:r>
            <a:r>
              <a:rPr lang="en-US" sz="2400" dirty="0" smtClean="0"/>
              <a:t>.</a:t>
            </a:r>
          </a:p>
          <a:p>
            <a:pPr marL="0" indent="0">
              <a:buNone/>
            </a:pPr>
            <a:endParaRPr lang="en-US" sz="2400" dirty="0"/>
          </a:p>
          <a:p>
            <a:pPr marL="0" indent="0">
              <a:buNone/>
            </a:pPr>
            <a:r>
              <a:rPr lang="en-US" sz="2400" dirty="0" smtClean="0"/>
              <a:t>Encourage </a:t>
            </a:r>
            <a:r>
              <a:rPr lang="en-US" sz="2400" dirty="0"/>
              <a:t>local groups to meet in your building and partner with them for initiatives</a:t>
            </a:r>
          </a:p>
          <a:p>
            <a:r>
              <a:rPr lang="en-US" sz="2400" dirty="0"/>
              <a:t>	</a:t>
            </a:r>
            <a:r>
              <a:rPr lang="en-US" dirty="0"/>
              <a:t>Examples – working with Poetry Group and hosting a monthly poetry program</a:t>
            </a:r>
          </a:p>
          <a:p>
            <a:r>
              <a:rPr lang="en-US" dirty="0"/>
              <a:t>	Work with the high school video club and hosting a contest for the best video 	promoting the library</a:t>
            </a:r>
          </a:p>
          <a:p>
            <a:pPr marL="0" indent="0">
              <a:buNone/>
            </a:pPr>
            <a:endParaRPr lang="en-US" sz="2400" dirty="0"/>
          </a:p>
        </p:txBody>
      </p:sp>
    </p:spTree>
    <p:extLst>
      <p:ext uri="{BB962C8B-B14F-4D97-AF65-F5344CB8AC3E}">
        <p14:creationId xmlns:p14="http://schemas.microsoft.com/office/powerpoint/2010/main" val="205265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Marketing</a:t>
            </a:r>
            <a:endParaRPr lang="en-US" dirty="0"/>
          </a:p>
        </p:txBody>
      </p:sp>
      <p:sp>
        <p:nvSpPr>
          <p:cNvPr id="3" name="Content Placeholder 2"/>
          <p:cNvSpPr>
            <a:spLocks noGrp="1"/>
          </p:cNvSpPr>
          <p:nvPr>
            <p:ph idx="1"/>
          </p:nvPr>
        </p:nvSpPr>
        <p:spPr>
          <a:xfrm>
            <a:off x="609598" y="1600200"/>
            <a:ext cx="6705602" cy="4572000"/>
          </a:xfrm>
        </p:spPr>
        <p:txBody>
          <a:bodyPr>
            <a:noAutofit/>
          </a:bodyPr>
          <a:lstStyle/>
          <a:p>
            <a:pPr marL="0" indent="0">
              <a:buNone/>
            </a:pPr>
            <a:r>
              <a:rPr lang="en-US" sz="2400" dirty="0" smtClean="0"/>
              <a:t>Partner </a:t>
            </a:r>
            <a:r>
              <a:rPr lang="en-US" sz="2400" dirty="0"/>
              <a:t>with ESL and Literacy </a:t>
            </a:r>
            <a:r>
              <a:rPr lang="en-US" sz="2400" dirty="0" smtClean="0"/>
              <a:t>groups</a:t>
            </a:r>
          </a:p>
          <a:p>
            <a:pPr marL="0" indent="0">
              <a:buNone/>
            </a:pPr>
            <a:endParaRPr lang="en-US" sz="2400" dirty="0"/>
          </a:p>
          <a:p>
            <a:pPr marL="0" indent="0">
              <a:buNone/>
            </a:pPr>
            <a:r>
              <a:rPr lang="en-US" sz="2400" dirty="0" smtClean="0"/>
              <a:t>Partner </a:t>
            </a:r>
            <a:r>
              <a:rPr lang="en-US" sz="2400" dirty="0"/>
              <a:t>with the Senor Community </a:t>
            </a:r>
            <a:endParaRPr lang="en-US" sz="2400" dirty="0" smtClean="0"/>
          </a:p>
          <a:p>
            <a:pPr marL="0" indent="0">
              <a:buNone/>
            </a:pPr>
            <a:endParaRPr lang="en-US" sz="2400" dirty="0"/>
          </a:p>
          <a:p>
            <a:pPr marL="0" indent="0">
              <a:buNone/>
            </a:pPr>
            <a:r>
              <a:rPr lang="en-US" sz="2400" dirty="0" smtClean="0"/>
              <a:t>Host </a:t>
            </a:r>
            <a:r>
              <a:rPr lang="en-US" sz="2400" dirty="0"/>
              <a:t>a Game Night, Open Mike Night </a:t>
            </a:r>
          </a:p>
        </p:txBody>
      </p:sp>
    </p:spTree>
    <p:extLst>
      <p:ext uri="{BB962C8B-B14F-4D97-AF65-F5344CB8AC3E}">
        <p14:creationId xmlns:p14="http://schemas.microsoft.com/office/powerpoint/2010/main" val="6411466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Marketing</a:t>
            </a:r>
            <a:endParaRPr lang="en-US" dirty="0"/>
          </a:p>
        </p:txBody>
      </p:sp>
      <p:sp>
        <p:nvSpPr>
          <p:cNvPr id="3" name="Content Placeholder 2"/>
          <p:cNvSpPr>
            <a:spLocks noGrp="1"/>
          </p:cNvSpPr>
          <p:nvPr>
            <p:ph idx="1"/>
          </p:nvPr>
        </p:nvSpPr>
        <p:spPr>
          <a:xfrm>
            <a:off x="609598" y="1600200"/>
            <a:ext cx="6705602" cy="4572000"/>
          </a:xfrm>
        </p:spPr>
        <p:txBody>
          <a:bodyPr>
            <a:noAutofit/>
          </a:bodyPr>
          <a:lstStyle/>
          <a:p>
            <a:pPr marL="0" indent="0">
              <a:buNone/>
            </a:pPr>
            <a:r>
              <a:rPr lang="en-US" sz="2400" dirty="0"/>
              <a:t>Partner with the local theatrical group</a:t>
            </a:r>
            <a:endParaRPr lang="en-US" sz="2400" dirty="0" smtClean="0"/>
          </a:p>
          <a:p>
            <a:pPr marL="0" indent="0">
              <a:buNone/>
            </a:pPr>
            <a:endParaRPr lang="en-US" sz="2400" dirty="0"/>
          </a:p>
          <a:p>
            <a:pPr marL="0" indent="0">
              <a:buNone/>
            </a:pPr>
            <a:r>
              <a:rPr lang="en-US" sz="2400" dirty="0" smtClean="0"/>
              <a:t>Take </a:t>
            </a:r>
            <a:r>
              <a:rPr lang="en-US" sz="2400" dirty="0"/>
              <a:t>advantage of your staff’s abilities</a:t>
            </a:r>
          </a:p>
          <a:p>
            <a:r>
              <a:rPr lang="en-US" sz="2400" dirty="0"/>
              <a:t>	</a:t>
            </a:r>
            <a:r>
              <a:rPr lang="en-US" sz="2000" dirty="0"/>
              <a:t>Example – if a staff member has a theatrical background – they might want to work with </a:t>
            </a:r>
            <a:r>
              <a:rPr lang="en-US" sz="2000" dirty="0" smtClean="0"/>
              <a:t>Teens </a:t>
            </a:r>
            <a:r>
              <a:rPr lang="en-US" sz="2000" dirty="0"/>
              <a:t>to produce and perform a theatrical production</a:t>
            </a:r>
          </a:p>
        </p:txBody>
      </p:sp>
    </p:spTree>
    <p:extLst>
      <p:ext uri="{BB962C8B-B14F-4D97-AF65-F5344CB8AC3E}">
        <p14:creationId xmlns:p14="http://schemas.microsoft.com/office/powerpoint/2010/main" val="2104647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64514" y="209898"/>
            <a:ext cx="5431486" cy="3650464"/>
          </a:xfrm>
          <a:prstGeom prst="rect">
            <a:avLst/>
          </a:prstGeom>
        </p:spPr>
      </p:pic>
      <p:sp>
        <p:nvSpPr>
          <p:cNvPr id="10" name="Text Placeholder 9"/>
          <p:cNvSpPr>
            <a:spLocks noGrp="1"/>
          </p:cNvSpPr>
          <p:nvPr>
            <p:ph type="body" sz="half" idx="2"/>
          </p:nvPr>
        </p:nvSpPr>
        <p:spPr>
          <a:xfrm>
            <a:off x="609599" y="3860362"/>
            <a:ext cx="6347714" cy="2181000"/>
          </a:xfrm>
        </p:spPr>
        <p:txBody>
          <a:bodyPr>
            <a:noAutofit/>
          </a:bodyPr>
          <a:lstStyle/>
          <a:p>
            <a:r>
              <a:rPr lang="en-US" sz="1600" dirty="0" smtClean="0"/>
              <a:t>This is a laminated banner with a quote over “framed” book covers.</a:t>
            </a:r>
          </a:p>
          <a:p>
            <a:endParaRPr lang="en-US" sz="1600" dirty="0"/>
          </a:p>
          <a:p>
            <a:r>
              <a:rPr lang="en-US" sz="1600" dirty="0" smtClean="0"/>
              <a:t>The framed covers were made up by searching Google Images of “wooden picture frames”. Copy and paste the photo of a wooden frame onto a Publisher blank page and expand it out to fill the page. Make a color copy of a book cover, place it inside a frame and laminate. Then just stick cover onto the wall.</a:t>
            </a:r>
            <a:endParaRPr lang="en-US" sz="1600" dirty="0"/>
          </a:p>
        </p:txBody>
      </p:sp>
    </p:spTree>
    <p:extLst>
      <p:ext uri="{BB962C8B-B14F-4D97-AF65-F5344CB8AC3E}">
        <p14:creationId xmlns:p14="http://schemas.microsoft.com/office/powerpoint/2010/main" val="9407993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Thank you!</a:t>
            </a:r>
            <a:endParaRPr lang="en-US" dirty="0"/>
          </a:p>
        </p:txBody>
      </p:sp>
      <p:sp>
        <p:nvSpPr>
          <p:cNvPr id="5" name="Subtitle 4"/>
          <p:cNvSpPr>
            <a:spLocks noGrp="1"/>
          </p:cNvSpPr>
          <p:nvPr>
            <p:ph type="subTitle" idx="1"/>
          </p:nvPr>
        </p:nvSpPr>
        <p:spPr/>
        <p:txBody>
          <a:bodyPr/>
          <a:lstStyle/>
          <a:p>
            <a:r>
              <a:rPr lang="en-US" dirty="0" smtClean="0"/>
              <a:t>Reader’s Advisory Roundtable</a:t>
            </a:r>
            <a:endParaRPr lang="en-US" dirty="0"/>
          </a:p>
        </p:txBody>
      </p:sp>
    </p:spTree>
    <p:extLst>
      <p:ext uri="{BB962C8B-B14F-4D97-AF65-F5344CB8AC3E}">
        <p14:creationId xmlns:p14="http://schemas.microsoft.com/office/powerpoint/2010/main" val="576105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4400" y="457200"/>
            <a:ext cx="5334000" cy="3572656"/>
          </a:xfrm>
          <a:prstGeom prst="rect">
            <a:avLst/>
          </a:prstGeom>
        </p:spPr>
      </p:pic>
      <p:sp>
        <p:nvSpPr>
          <p:cNvPr id="8" name="Text Placeholder 7"/>
          <p:cNvSpPr>
            <a:spLocks noGrp="1"/>
          </p:cNvSpPr>
          <p:nvPr>
            <p:ph type="body" sz="half" idx="2"/>
          </p:nvPr>
        </p:nvSpPr>
        <p:spPr>
          <a:xfrm>
            <a:off x="609600" y="4343400"/>
            <a:ext cx="6347714" cy="674024"/>
          </a:xfrm>
        </p:spPr>
        <p:txBody>
          <a:bodyPr>
            <a:noAutofit/>
          </a:bodyPr>
          <a:lstStyle/>
          <a:p>
            <a:r>
              <a:rPr lang="en-US" sz="1600" dirty="0" smtClean="0"/>
              <a:t>We used the same “framed book cover” concept to showcase our New Fiction collection except that we use real plastic frames so they could stand upright. This way our patrons don’t have to reach up to select their book and we don’t have to keep refilling!</a:t>
            </a:r>
            <a:endParaRPr lang="en-US" sz="1600" dirty="0"/>
          </a:p>
        </p:txBody>
      </p:sp>
    </p:spTree>
    <p:extLst>
      <p:ext uri="{BB962C8B-B14F-4D97-AF65-F5344CB8AC3E}">
        <p14:creationId xmlns:p14="http://schemas.microsoft.com/office/powerpoint/2010/main" val="1453187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6287" y="484661"/>
            <a:ext cx="5091113" cy="3844548"/>
          </a:xfrm>
          <a:prstGeom prst="rect">
            <a:avLst/>
          </a:prstGeom>
        </p:spPr>
      </p:pic>
      <p:sp>
        <p:nvSpPr>
          <p:cNvPr id="8" name="Text Placeholder 7"/>
          <p:cNvSpPr>
            <a:spLocks noGrp="1"/>
          </p:cNvSpPr>
          <p:nvPr>
            <p:ph type="body" sz="half" idx="2"/>
          </p:nvPr>
        </p:nvSpPr>
        <p:spPr>
          <a:xfrm>
            <a:off x="609600" y="4648200"/>
            <a:ext cx="6347714" cy="674024"/>
          </a:xfrm>
        </p:spPr>
        <p:txBody>
          <a:bodyPr>
            <a:noAutofit/>
          </a:bodyPr>
          <a:lstStyle/>
          <a:p>
            <a:r>
              <a:rPr lang="en-US" sz="1600" dirty="0" smtClean="0"/>
              <a:t>Here’s a close-up of a copied book cover in a plastic frame. You can also promote downloadable copies of a title by adding a small laminated promotional logo.</a:t>
            </a:r>
            <a:endParaRPr lang="en-US" sz="1600" dirty="0"/>
          </a:p>
        </p:txBody>
      </p:sp>
    </p:spTree>
    <p:extLst>
      <p:ext uri="{BB962C8B-B14F-4D97-AF65-F5344CB8AC3E}">
        <p14:creationId xmlns:p14="http://schemas.microsoft.com/office/powerpoint/2010/main" val="4079291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000437" y="667829"/>
            <a:ext cx="3519608" cy="576262"/>
          </a:xfrm>
        </p:spPr>
        <p:txBody>
          <a:bodyPr/>
          <a:lstStyle/>
          <a:p>
            <a:r>
              <a:rPr lang="en-US" dirty="0" smtClean="0"/>
              <a:t>Ye Old Audiobook Cart</a:t>
            </a:r>
            <a:endParaRPr lang="en-US" dirty="0"/>
          </a:p>
        </p:txBody>
      </p:sp>
      <p:sp>
        <p:nvSpPr>
          <p:cNvPr id="9" name="Text Placeholder 8"/>
          <p:cNvSpPr>
            <a:spLocks noGrp="1"/>
          </p:cNvSpPr>
          <p:nvPr>
            <p:ph type="body" sz="quarter" idx="3"/>
          </p:nvPr>
        </p:nvSpPr>
        <p:spPr>
          <a:xfrm>
            <a:off x="685800" y="2160983"/>
            <a:ext cx="6271512" cy="576262"/>
          </a:xfrm>
        </p:spPr>
        <p:txBody>
          <a:bodyPr/>
          <a:lstStyle/>
          <a:p>
            <a:r>
              <a:rPr lang="en-US" dirty="0" smtClean="0"/>
              <a:t>Place in a high visibility location and keep it well stocked. Also, a good time to remind patrons about downloadable audiobooks!</a:t>
            </a:r>
            <a:endParaRPr lang="en-US" dirty="0"/>
          </a:p>
        </p:txBody>
      </p:sp>
      <p:pic>
        <p:nvPicPr>
          <p:cNvPr id="11" name="Picture 10"/>
          <p:cNvPicPr>
            <a:picLocks noChangeAspect="1"/>
          </p:cNvPicPr>
          <p:nvPr/>
        </p:nvPicPr>
        <p:blipFill>
          <a:blip r:embed="rId2"/>
          <a:stretch>
            <a:fillRect/>
          </a:stretch>
        </p:blipFill>
        <p:spPr>
          <a:xfrm>
            <a:off x="902866" y="3048000"/>
            <a:ext cx="2449934" cy="3643492"/>
          </a:xfrm>
          <a:prstGeom prst="rect">
            <a:avLst/>
          </a:prstGeom>
        </p:spPr>
      </p:pic>
      <p:pic>
        <p:nvPicPr>
          <p:cNvPr id="12" name="Picture 11"/>
          <p:cNvPicPr>
            <a:picLocks noChangeAspect="1"/>
          </p:cNvPicPr>
          <p:nvPr/>
        </p:nvPicPr>
        <p:blipFill>
          <a:blip r:embed="rId3"/>
          <a:stretch>
            <a:fillRect/>
          </a:stretch>
        </p:blipFill>
        <p:spPr>
          <a:xfrm>
            <a:off x="3848678" y="3047999"/>
            <a:ext cx="2247321" cy="3509515"/>
          </a:xfrm>
          <a:prstGeom prst="rect">
            <a:avLst/>
          </a:prstGeom>
        </p:spPr>
      </p:pic>
    </p:spTree>
    <p:extLst>
      <p:ext uri="{BB962C8B-B14F-4D97-AF65-F5344CB8AC3E}">
        <p14:creationId xmlns:p14="http://schemas.microsoft.com/office/powerpoint/2010/main" val="160085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400" y="609600"/>
            <a:ext cx="3234356" cy="4800600"/>
          </a:xfrm>
          <a:prstGeom prst="rect">
            <a:avLst/>
          </a:prstGeom>
        </p:spPr>
      </p:pic>
      <p:sp>
        <p:nvSpPr>
          <p:cNvPr id="5" name="TextBox 4"/>
          <p:cNvSpPr txBox="1"/>
          <p:nvPr/>
        </p:nvSpPr>
        <p:spPr>
          <a:xfrm>
            <a:off x="4114800" y="1855738"/>
            <a:ext cx="3048000" cy="2308324"/>
          </a:xfrm>
          <a:prstGeom prst="rect">
            <a:avLst/>
          </a:prstGeom>
          <a:noFill/>
        </p:spPr>
        <p:txBody>
          <a:bodyPr wrap="square" rtlCol="0">
            <a:spAutoFit/>
          </a:bodyPr>
          <a:lstStyle/>
          <a:p>
            <a:r>
              <a:rPr lang="en-US" dirty="0" smtClean="0"/>
              <a:t>Take a copy of a “hot” title and turn it into a “Reader’s Express” hot pick. All you need is a cart, and informational flyer, stickers and an informational bookmark to insert in the book.</a:t>
            </a:r>
            <a:endParaRPr lang="en-US" dirty="0"/>
          </a:p>
        </p:txBody>
      </p:sp>
    </p:spTree>
    <p:extLst>
      <p:ext uri="{BB962C8B-B14F-4D97-AF65-F5344CB8AC3E}">
        <p14:creationId xmlns:p14="http://schemas.microsoft.com/office/powerpoint/2010/main" val="201426191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320</TotalTime>
  <Words>1519</Words>
  <Application>Microsoft Office PowerPoint</Application>
  <PresentationFormat>On-screen Show (4:3)</PresentationFormat>
  <Paragraphs>148</Paragraphs>
  <Slides>50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Calisto MT</vt:lpstr>
      <vt:lpstr>Trebuchet MS</vt:lpstr>
      <vt:lpstr>Wingdings</vt:lpstr>
      <vt:lpstr>Wingdings 3</vt:lpstr>
      <vt:lpstr>Facet</vt:lpstr>
      <vt:lpstr>PowerPoint Presentation</vt:lpstr>
      <vt:lpstr>Traditional Book Displays –  YEAH!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 Marketing  on Social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Outreach Marketing</vt:lpstr>
      <vt:lpstr>Outreach Marketing</vt:lpstr>
      <vt:lpstr>Outreach Marketing</vt:lpstr>
      <vt:lpstr>Outreach Marketing</vt:lpstr>
      <vt:lpstr>Outreach Marketing</vt:lpstr>
      <vt:lpstr>Outreach Marketing</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Amelia Rodriguez</cp:lastModifiedBy>
  <cp:revision>27</cp:revision>
  <dcterms:created xsi:type="dcterms:W3CDTF">2014-10-24T18:07:00Z</dcterms:created>
  <dcterms:modified xsi:type="dcterms:W3CDTF">2014-11-18T20:44:45Z</dcterms:modified>
</cp:coreProperties>
</file>